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6"/>
  </p:notesMasterIdLst>
  <p:sldIdLst>
    <p:sldId id="308" r:id="rId2"/>
    <p:sldId id="330" r:id="rId3"/>
    <p:sldId id="350" r:id="rId4"/>
    <p:sldId id="317" r:id="rId5"/>
    <p:sldId id="318" r:id="rId6"/>
    <p:sldId id="351" r:id="rId7"/>
    <p:sldId id="352" r:id="rId8"/>
    <p:sldId id="353" r:id="rId9"/>
    <p:sldId id="354" r:id="rId10"/>
    <p:sldId id="349" r:id="rId11"/>
    <p:sldId id="304" r:id="rId12"/>
    <p:sldId id="326" r:id="rId13"/>
    <p:sldId id="315" r:id="rId14"/>
    <p:sldId id="355" r:id="rId15"/>
    <p:sldId id="306" r:id="rId16"/>
    <p:sldId id="287" r:id="rId17"/>
    <p:sldId id="290" r:id="rId18"/>
    <p:sldId id="346" r:id="rId19"/>
    <p:sldId id="356" r:id="rId20"/>
    <p:sldId id="357" r:id="rId21"/>
    <p:sldId id="358" r:id="rId22"/>
    <p:sldId id="294" r:id="rId23"/>
    <p:sldId id="296" r:id="rId24"/>
    <p:sldId id="359" r:id="rId25"/>
    <p:sldId id="299" r:id="rId26"/>
    <p:sldId id="333" r:id="rId27"/>
    <p:sldId id="302" r:id="rId28"/>
    <p:sldId id="305" r:id="rId29"/>
    <p:sldId id="310" r:id="rId30"/>
    <p:sldId id="313" r:id="rId31"/>
    <p:sldId id="311" r:id="rId32"/>
    <p:sldId id="334" r:id="rId33"/>
    <p:sldId id="345" r:id="rId34"/>
    <p:sldId id="264" r:id="rId35"/>
  </p:sldIdLst>
  <p:sldSz cx="12833350" cy="72183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F73D9"/>
    <a:srgbClr val="EA7D82"/>
    <a:srgbClr val="BE7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/>
    <p:restoredTop sz="79864"/>
  </p:normalViewPr>
  <p:slideViewPr>
    <p:cSldViewPr snapToGrid="0" snapToObjects="1">
      <p:cViewPr>
        <p:scale>
          <a:sx n="66" d="100"/>
          <a:sy n="66" d="100"/>
        </p:scale>
        <p:origin x="293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CB438-109E-0C42-B6E8-7DB647786469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B2153-A2EF-ED4F-920D-2EFE1C9F16D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1045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28856" rtl="0" eaLnBrk="1" latinLnBrk="0" hangingPunct="1">
      <a:defRPr sz="2269" kern="1200">
        <a:solidFill>
          <a:schemeClr val="tx1"/>
        </a:solidFill>
        <a:latin typeface="+mn-lt"/>
        <a:ea typeface="+mn-ea"/>
        <a:cs typeface="+mn-cs"/>
      </a:defRPr>
    </a:lvl1pPr>
    <a:lvl2pPr marL="864428" algn="l" defTabSz="1728856" rtl="0" eaLnBrk="1" latinLnBrk="0" hangingPunct="1">
      <a:defRPr sz="2269" kern="1200">
        <a:solidFill>
          <a:schemeClr val="tx1"/>
        </a:solidFill>
        <a:latin typeface="+mn-lt"/>
        <a:ea typeface="+mn-ea"/>
        <a:cs typeface="+mn-cs"/>
      </a:defRPr>
    </a:lvl2pPr>
    <a:lvl3pPr marL="1728856" algn="l" defTabSz="1728856" rtl="0" eaLnBrk="1" latinLnBrk="0" hangingPunct="1">
      <a:defRPr sz="2269" kern="1200">
        <a:solidFill>
          <a:schemeClr val="tx1"/>
        </a:solidFill>
        <a:latin typeface="+mn-lt"/>
        <a:ea typeface="+mn-ea"/>
        <a:cs typeface="+mn-cs"/>
      </a:defRPr>
    </a:lvl3pPr>
    <a:lvl4pPr marL="2593284" algn="l" defTabSz="1728856" rtl="0" eaLnBrk="1" latinLnBrk="0" hangingPunct="1">
      <a:defRPr sz="2269" kern="1200">
        <a:solidFill>
          <a:schemeClr val="tx1"/>
        </a:solidFill>
        <a:latin typeface="+mn-lt"/>
        <a:ea typeface="+mn-ea"/>
        <a:cs typeface="+mn-cs"/>
      </a:defRPr>
    </a:lvl4pPr>
    <a:lvl5pPr marL="3457712" algn="l" defTabSz="1728856" rtl="0" eaLnBrk="1" latinLnBrk="0" hangingPunct="1">
      <a:defRPr sz="2269" kern="1200">
        <a:solidFill>
          <a:schemeClr val="tx1"/>
        </a:solidFill>
        <a:latin typeface="+mn-lt"/>
        <a:ea typeface="+mn-ea"/>
        <a:cs typeface="+mn-cs"/>
      </a:defRPr>
    </a:lvl5pPr>
    <a:lvl6pPr marL="4322140" algn="l" defTabSz="1728856" rtl="0" eaLnBrk="1" latinLnBrk="0" hangingPunct="1">
      <a:defRPr sz="2269" kern="1200">
        <a:solidFill>
          <a:schemeClr val="tx1"/>
        </a:solidFill>
        <a:latin typeface="+mn-lt"/>
        <a:ea typeface="+mn-ea"/>
        <a:cs typeface="+mn-cs"/>
      </a:defRPr>
    </a:lvl6pPr>
    <a:lvl7pPr marL="5186568" algn="l" defTabSz="1728856" rtl="0" eaLnBrk="1" latinLnBrk="0" hangingPunct="1">
      <a:defRPr sz="2269" kern="1200">
        <a:solidFill>
          <a:schemeClr val="tx1"/>
        </a:solidFill>
        <a:latin typeface="+mn-lt"/>
        <a:ea typeface="+mn-ea"/>
        <a:cs typeface="+mn-cs"/>
      </a:defRPr>
    </a:lvl7pPr>
    <a:lvl8pPr marL="6050996" algn="l" defTabSz="1728856" rtl="0" eaLnBrk="1" latinLnBrk="0" hangingPunct="1">
      <a:defRPr sz="2269" kern="1200">
        <a:solidFill>
          <a:schemeClr val="tx1"/>
        </a:solidFill>
        <a:latin typeface="+mn-lt"/>
        <a:ea typeface="+mn-ea"/>
        <a:cs typeface="+mn-cs"/>
      </a:defRPr>
    </a:lvl8pPr>
    <a:lvl9pPr marL="6915424" algn="l" defTabSz="1728856" rtl="0" eaLnBrk="1" latinLnBrk="0" hangingPunct="1">
      <a:defRPr sz="22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89232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represent</a:t>
            </a:r>
            <a:r>
              <a:rPr lang="zh-CN" altLang="en-US" dirty="0"/>
              <a:t> </a:t>
            </a:r>
            <a:r>
              <a:rPr lang="en-US" altLang="zh-CN" dirty="0"/>
              <a:t>convex</a:t>
            </a:r>
            <a:r>
              <a:rPr lang="zh-CN" altLang="en-US" dirty="0"/>
              <a:t> </a:t>
            </a:r>
            <a:r>
              <a:rPr lang="en-US" altLang="zh-CN" dirty="0"/>
              <a:t>deformations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cages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record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modes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bases.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parameterize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bases.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20820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pre-training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rigid</a:t>
            </a:r>
            <a:r>
              <a:rPr lang="zh-CN" altLang="en-US" dirty="0"/>
              <a:t> </a:t>
            </a:r>
            <a:r>
              <a:rPr lang="en-US" altLang="zh-CN" dirty="0"/>
              <a:t>meshes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fine-tuning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dataset,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  <a:r>
              <a:rPr lang="zh-CN" altLang="en-US" dirty="0"/>
              <a:t> </a:t>
            </a:r>
            <a:r>
              <a:rPr lang="en-US" altLang="zh-CN" dirty="0"/>
              <a:t>shared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patterns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category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interest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enrichment.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50913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/>
              <a:t>individual</a:t>
            </a:r>
            <a:r>
              <a:rPr lang="zh-CN" altLang="en-US" dirty="0"/>
              <a:t> </a:t>
            </a:r>
            <a:r>
              <a:rPr lang="en-US" altLang="zh-CN" dirty="0"/>
              <a:t>convex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spaces,</a:t>
            </a:r>
            <a:r>
              <a:rPr lang="zh-CN" altLang="en-US" dirty="0"/>
              <a:t> </a:t>
            </a:r>
            <a:r>
              <a:rPr lang="en-US" altLang="zh-CN" dirty="0"/>
              <a:t>instead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composing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together</a:t>
            </a:r>
            <a:r>
              <a:rPr lang="zh-CN" altLang="en-US" dirty="0"/>
              <a:t> </a:t>
            </a:r>
            <a:r>
              <a:rPr lang="en-US" altLang="zh-CN" dirty="0"/>
              <a:t>directly,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propose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convex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synchronization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capture</a:t>
            </a:r>
            <a:r>
              <a:rPr lang="zh-CN" altLang="en-US" dirty="0"/>
              <a:t> </a:t>
            </a:r>
            <a:r>
              <a:rPr lang="en-US" altLang="zh-CN" dirty="0"/>
              <a:t>object-level</a:t>
            </a:r>
            <a:r>
              <a:rPr lang="zh-CN" altLang="en-US" dirty="0"/>
              <a:t> </a:t>
            </a:r>
            <a:r>
              <a:rPr lang="en-US" altLang="zh-CN" dirty="0"/>
              <a:t>shape</a:t>
            </a:r>
            <a:r>
              <a:rPr lang="zh-CN" altLang="en-US" dirty="0"/>
              <a:t> </a:t>
            </a:r>
            <a:r>
              <a:rPr lang="en-US" altLang="zh-CN" dirty="0"/>
              <a:t>priors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symmetric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geometry.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estimate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synchronization</a:t>
            </a:r>
            <a:r>
              <a:rPr lang="zh-CN" altLang="en-US" dirty="0"/>
              <a:t> </a:t>
            </a:r>
            <a:r>
              <a:rPr lang="en-US" altLang="zh-CN" dirty="0"/>
              <a:t>transformation</a:t>
            </a:r>
            <a:r>
              <a:rPr lang="zh-CN" altLang="en-US" dirty="0"/>
              <a:t> </a:t>
            </a:r>
            <a:r>
              <a:rPr lang="en-US" altLang="zh-CN" dirty="0"/>
              <a:t>matrices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replace</a:t>
            </a:r>
            <a:r>
              <a:rPr lang="zh-CN" altLang="en-US" dirty="0"/>
              <a:t> </a:t>
            </a:r>
            <a:r>
              <a:rPr lang="en-US" altLang="zh-CN" dirty="0"/>
              <a:t>convex-level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object-level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parameter.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6191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28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then use a mixture of Gaussian</a:t>
            </a:r>
            <a:r>
              <a:rPr lang="zh-CN" altLang="en-US" dirty="0"/>
              <a:t>  </a:t>
            </a:r>
            <a:r>
              <a:rPr lang="en-US" dirty="0"/>
              <a:t>to model the distribution of object-level deformation parameters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36328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Further, we design a physics-aware deformation correction scheme to encourage the generative model to produce physically-realistic deformations and to improve the physical validity of synthesized meshes.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22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44505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composed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penetration</a:t>
            </a:r>
            <a:r>
              <a:rPr lang="zh-CN" altLang="en-US" dirty="0"/>
              <a:t> </a:t>
            </a:r>
            <a:r>
              <a:rPr lang="en-US" altLang="zh-CN" dirty="0"/>
              <a:t>depth-based</a:t>
            </a:r>
            <a:r>
              <a:rPr lang="zh-CN" altLang="en-US" dirty="0"/>
              <a:t> </a:t>
            </a:r>
            <a:r>
              <a:rPr lang="en-US" altLang="zh-CN" dirty="0"/>
              <a:t>penalty</a:t>
            </a:r>
            <a:r>
              <a:rPr lang="zh-CN" altLang="en-US" dirty="0"/>
              <a:t> </a:t>
            </a:r>
            <a:r>
              <a:rPr lang="en-US" altLang="zh-CN" dirty="0"/>
              <a:t>term</a:t>
            </a:r>
            <a:r>
              <a:rPr lang="zh-CN" altLang="en-US" dirty="0"/>
              <a:t> </a:t>
            </a:r>
            <a:r>
              <a:rPr lang="en-US" altLang="zh-CN" dirty="0"/>
              <a:t>measuring</a:t>
            </a:r>
            <a:r>
              <a:rPr lang="zh-CN" altLang="en-US" dirty="0"/>
              <a:t> </a:t>
            </a:r>
            <a:r>
              <a:rPr lang="en-US" altLang="zh-CN" dirty="0"/>
              <a:t>self-penetrations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supervision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collision</a:t>
            </a:r>
            <a:r>
              <a:rPr lang="zh-CN" altLang="en-US" dirty="0"/>
              <a:t> </a:t>
            </a:r>
            <a:r>
              <a:rPr lang="en-US" altLang="zh-CN" dirty="0"/>
              <a:t>response-based</a:t>
            </a:r>
            <a:r>
              <a:rPr lang="zh-CN" altLang="en-US" dirty="0"/>
              <a:t> </a:t>
            </a:r>
            <a:r>
              <a:rPr lang="en-US" altLang="zh-CN" dirty="0"/>
              <a:t>shape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mitigate</a:t>
            </a:r>
            <a:r>
              <a:rPr lang="zh-CN" altLang="en-US" dirty="0"/>
              <a:t> </a:t>
            </a:r>
            <a:r>
              <a:rPr lang="en-US" altLang="zh-CN" dirty="0"/>
              <a:t>self-penetrations.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76634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present our experimental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25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85577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quantitative</a:t>
            </a:r>
            <a:r>
              <a:rPr lang="zh-CN" altLang="en-US" dirty="0"/>
              <a:t> </a:t>
            </a:r>
            <a:r>
              <a:rPr lang="en-US" altLang="zh-CN" dirty="0"/>
              <a:t>evaluation,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outperform</a:t>
            </a:r>
            <a:r>
              <a:rPr lang="zh-CN" altLang="en-US" dirty="0"/>
              <a:t> </a:t>
            </a:r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margin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metrics</a:t>
            </a:r>
            <a:r>
              <a:rPr lang="zh-CN" altLang="en-US" dirty="0"/>
              <a:t> </a:t>
            </a:r>
            <a:r>
              <a:rPr lang="en-US" altLang="zh-CN" dirty="0"/>
              <a:t>measuring</a:t>
            </a:r>
            <a:r>
              <a:rPr lang="zh-CN" altLang="en-US" dirty="0"/>
              <a:t>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ability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metrics.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26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63223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generate a diverse asset of physically-aware articulated meshes by only observing a limited number of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27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49315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28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3533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We study the few-shot</a:t>
            </a:r>
            <a:r>
              <a:rPr lang="zh-CN" altLang="en-US" dirty="0"/>
              <a:t> </a:t>
            </a:r>
            <a:r>
              <a:rPr lang="en-CN" dirty="0"/>
              <a:t>physically-aware articulated mesh generation problem. </a:t>
            </a:r>
          </a:p>
          <a:p>
            <a:r>
              <a:rPr lang="zh-CN" altLang="en-US" dirty="0"/>
              <a:t> </a:t>
            </a:r>
            <a:endParaRPr lang="en-CN" altLang="zh-CN" dirty="0"/>
          </a:p>
          <a:p>
            <a:pPr marL="0" marR="0" lvl="0" indent="0" algn="l" defTabSz="1728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Physically-aware</a:t>
            </a:r>
            <a:r>
              <a:rPr lang="zh-CN" altLang="en-US" dirty="0"/>
              <a:t> </a:t>
            </a:r>
            <a:r>
              <a:rPr lang="en-US" altLang="zh-CN" dirty="0"/>
              <a:t>articulated</a:t>
            </a:r>
            <a:r>
              <a:rPr lang="zh-CN" altLang="en-US" dirty="0"/>
              <a:t> </a:t>
            </a:r>
            <a:r>
              <a:rPr lang="en-US" altLang="zh-CN" dirty="0"/>
              <a:t>meshes</a:t>
            </a:r>
            <a:r>
              <a:rPr lang="zh-CN" altLang="en-US" dirty="0"/>
              <a:t> </a:t>
            </a:r>
            <a:r>
              <a:rPr lang="en-US" altLang="zh-CN" dirty="0"/>
              <a:t>play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crucial</a:t>
            </a:r>
            <a:r>
              <a:rPr lang="zh-CN" altLang="en-US" dirty="0"/>
              <a:t> </a:t>
            </a:r>
            <a:r>
              <a:rPr lang="en-US" altLang="zh-CN" dirty="0"/>
              <a:t>role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various</a:t>
            </a:r>
            <a:r>
              <a:rPr lang="zh-CN" altLang="en-US" dirty="0"/>
              <a:t> </a:t>
            </a:r>
            <a:r>
              <a:rPr lang="en-US" altLang="zh-CN" dirty="0"/>
              <a:t>downstream</a:t>
            </a:r>
            <a:r>
              <a:rPr lang="zh-CN" altLang="en-US" dirty="0"/>
              <a:t> </a:t>
            </a:r>
            <a:r>
              <a:rPr lang="en-US" altLang="zh-CN" dirty="0"/>
              <a:t>tasks,</a:t>
            </a:r>
            <a:r>
              <a:rPr lang="zh-CN" altLang="en-US" dirty="0"/>
              <a:t> </a:t>
            </a:r>
            <a:r>
              <a:rPr lang="en-US" altLang="zh-CN" dirty="0"/>
              <a:t>helping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intelligent</a:t>
            </a:r>
            <a:r>
              <a:rPr lang="zh-CN" altLang="en-US" dirty="0"/>
              <a:t> </a:t>
            </a:r>
            <a:r>
              <a:rPr lang="en-US" altLang="zh-CN" dirty="0"/>
              <a:t>agent</a:t>
            </a:r>
            <a:r>
              <a:rPr lang="zh-CN" altLang="en-US" dirty="0"/>
              <a:t> </a:t>
            </a:r>
            <a:r>
              <a:rPr lang="en-US" sz="1800" dirty="0">
                <a:effectLst/>
                <a:latin typeface="NimbusRomNo9L"/>
              </a:rPr>
              <a:t>to learn segmenting</a:t>
            </a:r>
            <a:r>
              <a:rPr lang="en-US" altLang="zh-CN" sz="1800" dirty="0">
                <a:effectLst/>
                <a:latin typeface="NimbusRomNo9L"/>
              </a:rPr>
              <a:t>,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tracking,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manipulating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articulated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objects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in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a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simulation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environment.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22055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29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14138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30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04665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Moreover, our method can also be applied to rigid object categories for few-shot mesh generation.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31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02091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32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27943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conduct a series of ablation studies by validating the role of some crucial designs in our method, including hierarchical mesh deformation, transfer learning for the convex-level deformation model, physics-aware deformation correction scheme, and test time adaptation.</a:t>
            </a:r>
          </a:p>
          <a:p>
            <a:r>
              <a:rPr lang="en-US" dirty="0"/>
              <a:t>Each of them plays one of our core contributions.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33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72119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34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5559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naturally points us to devise a generative model that can generate articulated meshes with diverse geometry, high visual fidelity, and also correct physics to support</a:t>
            </a:r>
            <a:r>
              <a:rPr lang="zh-CN" altLang="en-US" dirty="0"/>
              <a:t> </a:t>
            </a:r>
            <a:r>
              <a:rPr lang="en-US" altLang="zh-CN" dirty="0"/>
              <a:t>physically-realistic</a:t>
            </a:r>
            <a:r>
              <a:rPr lang="zh-CN" altLang="en-US" dirty="0"/>
              <a:t> </a:t>
            </a:r>
            <a:r>
              <a:rPr lang="en-US" dirty="0"/>
              <a:t>simulation.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09512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1111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28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Solving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poses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main</a:t>
            </a:r>
            <a:r>
              <a:rPr lang="zh-CN" altLang="en-US" dirty="0"/>
              <a:t> </a:t>
            </a:r>
            <a:r>
              <a:rPr lang="en-US" altLang="zh-CN" dirty="0"/>
              <a:t>challenges,</a:t>
            </a:r>
            <a:r>
              <a:rPr lang="zh-CN" altLang="en-US" dirty="0"/>
              <a:t> </a:t>
            </a:r>
            <a:r>
              <a:rPr lang="en-US" altLang="zh-CN" dirty="0"/>
              <a:t>namely</a:t>
            </a:r>
            <a:r>
              <a:rPr lang="zh-CN" altLang="en-US" dirty="0"/>
              <a:t> </a:t>
            </a:r>
            <a:r>
              <a:rPr lang="en-US" altLang="zh-CN" dirty="0"/>
              <a:t>few-shot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physically-aware</a:t>
            </a:r>
            <a:r>
              <a:rPr lang="zh-CN" altLang="en-US" dirty="0"/>
              <a:t> </a:t>
            </a:r>
            <a:r>
              <a:rPr lang="en-US" altLang="zh-CN" dirty="0"/>
              <a:t>articulated</a:t>
            </a:r>
            <a:r>
              <a:rPr lang="zh-CN" altLang="en-US" dirty="0"/>
              <a:t> </a:t>
            </a:r>
            <a:r>
              <a:rPr lang="en-US" altLang="zh-CN" dirty="0"/>
              <a:t>mesh</a:t>
            </a:r>
            <a:r>
              <a:rPr lang="zh-CN" altLang="en-US" dirty="0"/>
              <a:t> </a:t>
            </a:r>
            <a:r>
              <a:rPr lang="en-US" altLang="zh-CN" dirty="0"/>
              <a:t>generation.</a:t>
            </a:r>
            <a:r>
              <a:rPr lang="zh-CN" altLang="en-US" dirty="0"/>
              <a:t> </a:t>
            </a:r>
            <a:endParaRPr lang="en-CN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13749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28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Existing</a:t>
            </a:r>
            <a:r>
              <a:rPr lang="zh-CN" altLang="en-US" dirty="0"/>
              <a:t> </a:t>
            </a:r>
            <a:r>
              <a:rPr lang="en-US" altLang="zh-CN" dirty="0"/>
              <a:t>mesh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</a:t>
            </a:r>
            <a:r>
              <a:rPr lang="en-US" altLang="zh-CN" dirty="0"/>
              <a:t>techniques</a:t>
            </a:r>
            <a:r>
              <a:rPr lang="zh-CN" altLang="en-US" dirty="0"/>
              <a:t> </a:t>
            </a:r>
            <a:r>
              <a:rPr lang="en-US" altLang="zh-CN" dirty="0"/>
              <a:t>either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diverse</a:t>
            </a:r>
            <a:r>
              <a:rPr lang="zh-CN" altLang="en-US" dirty="0"/>
              <a:t> </a:t>
            </a:r>
            <a:r>
              <a:rPr lang="en-US" altLang="zh-CN" dirty="0"/>
              <a:t>meshes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few</a:t>
            </a:r>
            <a:r>
              <a:rPr lang="zh-CN" altLang="en-US" dirty="0"/>
              <a:t> </a:t>
            </a:r>
            <a:r>
              <a:rPr lang="en-US" altLang="zh-CN" dirty="0"/>
              <a:t>examples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object-level</a:t>
            </a:r>
            <a:r>
              <a:rPr lang="zh-CN" altLang="en-US" dirty="0"/>
              <a:t> </a:t>
            </a:r>
            <a:r>
              <a:rPr lang="en-US" altLang="zh-CN" dirty="0"/>
              <a:t>constraints</a:t>
            </a:r>
            <a:r>
              <a:rPr lang="zh-CN" altLang="en-US" dirty="0"/>
              <a:t> </a:t>
            </a:r>
            <a:r>
              <a:rPr lang="en-US" altLang="zh-CN" dirty="0"/>
              <a:t>imposed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functionality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generated</a:t>
            </a:r>
            <a:r>
              <a:rPr lang="zh-CN" altLang="en-US" dirty="0"/>
              <a:t> </a:t>
            </a:r>
            <a:r>
              <a:rPr lang="en-US" altLang="zh-CN" dirty="0"/>
              <a:t>objects.</a:t>
            </a:r>
            <a:r>
              <a:rPr lang="zh-CN" altLang="en-US" dirty="0"/>
              <a:t> </a:t>
            </a:r>
            <a:endParaRPr lang="en-CN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00885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28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Our work designs a hierarchical mesh deformation-based generative model that tackles the aforementioned challenges using two key innovations</a:t>
            </a:r>
            <a:r>
              <a:rPr lang="en-US" altLang="zh-CN" sz="1800" dirty="0">
                <a:effectLst/>
                <a:latin typeface="NimbusRomNo9L"/>
              </a:rPr>
              <a:t>,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namely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h</a:t>
            </a:r>
            <a:r>
              <a:rPr lang="en-US" sz="1800" dirty="0">
                <a:effectLst/>
                <a:latin typeface="NimbusRomNo9L"/>
              </a:rPr>
              <a:t>ierarchical mesh </a:t>
            </a:r>
            <a:r>
              <a:rPr lang="en-US" altLang="zh-CN" sz="1800" dirty="0">
                <a:effectLst/>
                <a:latin typeface="NimbusRomNo9L"/>
              </a:rPr>
              <a:t>deformation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and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a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physics-aware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correction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r>
              <a:rPr lang="en-US" altLang="zh-CN" sz="1800" dirty="0">
                <a:effectLst/>
                <a:latin typeface="NimbusRomNo9L"/>
              </a:rPr>
              <a:t>scheme.</a:t>
            </a:r>
            <a:r>
              <a:rPr lang="zh-CN" altLang="en-US" sz="1800" dirty="0">
                <a:effectLst/>
                <a:latin typeface="NimbusRomNo9L"/>
              </a:rPr>
              <a:t>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29907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propose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object-convex</a:t>
            </a:r>
            <a:r>
              <a:rPr lang="zh-CN" altLang="en-US" dirty="0"/>
              <a:t> </a:t>
            </a:r>
            <a:r>
              <a:rPr lang="en-US" altLang="zh-CN" dirty="0"/>
              <a:t>hierarchy.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hierarchical</a:t>
            </a:r>
            <a:r>
              <a:rPr lang="zh-CN" altLang="en-US" dirty="0"/>
              <a:t> </a:t>
            </a:r>
            <a:r>
              <a:rPr lang="en-US" altLang="zh-CN" dirty="0"/>
              <a:t>mesh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realized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convex-level</a:t>
            </a:r>
            <a:r>
              <a:rPr lang="zh-CN" altLang="en-US" dirty="0"/>
              <a:t> </a:t>
            </a:r>
            <a:r>
              <a:rPr lang="en-US" altLang="zh-CN" dirty="0"/>
              <a:t>deformation-based</a:t>
            </a:r>
            <a:r>
              <a:rPr lang="zh-CN" altLang="en-US" dirty="0"/>
              <a:t>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mesh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synchronization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compose</a:t>
            </a:r>
            <a:r>
              <a:rPr lang="zh-CN" altLang="en-US" dirty="0"/>
              <a:t> </a:t>
            </a:r>
            <a:r>
              <a:rPr lang="en-US" altLang="zh-CN" dirty="0"/>
              <a:t>individual</a:t>
            </a:r>
            <a:r>
              <a:rPr lang="zh-CN" altLang="en-US" dirty="0"/>
              <a:t> </a:t>
            </a:r>
            <a:r>
              <a:rPr lang="en-US" altLang="zh-CN" dirty="0"/>
              <a:t>convex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spaces</a:t>
            </a:r>
            <a:r>
              <a:rPr lang="zh-CN" altLang="en-US" dirty="0"/>
              <a:t> </a:t>
            </a:r>
            <a:r>
              <a:rPr lang="en-US" altLang="zh-CN" dirty="0"/>
              <a:t>together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object-level</a:t>
            </a:r>
            <a:r>
              <a:rPr lang="zh-CN" altLang="en-US" dirty="0"/>
              <a:t> </a:t>
            </a:r>
            <a:r>
              <a:rPr lang="en-US" altLang="zh-CN" dirty="0"/>
              <a:t>spaces.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2062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728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convex-level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model,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propose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  <a:r>
              <a:rPr lang="zh-CN" altLang="en-US" dirty="0"/>
              <a:t> </a:t>
            </a:r>
            <a:r>
              <a:rPr lang="en-US" altLang="zh-CN" dirty="0"/>
              <a:t>cross-category</a:t>
            </a:r>
            <a:r>
              <a:rPr lang="zh-CN" altLang="en-US" dirty="0"/>
              <a:t> </a:t>
            </a:r>
            <a:r>
              <a:rPr lang="en-US" altLang="zh-CN" dirty="0"/>
              <a:t>shared</a:t>
            </a:r>
            <a:r>
              <a:rPr lang="zh-CN" altLang="en-US" dirty="0"/>
              <a:t> </a:t>
            </a:r>
            <a:r>
              <a:rPr lang="en-US" altLang="zh-CN" dirty="0"/>
              <a:t>deformation</a:t>
            </a:r>
            <a:r>
              <a:rPr lang="zh-CN" altLang="en-US" dirty="0"/>
              <a:t> </a:t>
            </a:r>
            <a:r>
              <a:rPr lang="en-US" altLang="zh-CN" dirty="0"/>
              <a:t>patterns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large-scale</a:t>
            </a:r>
            <a:r>
              <a:rPr lang="zh-CN" altLang="en-US" dirty="0"/>
              <a:t> </a:t>
            </a:r>
            <a:r>
              <a:rPr lang="en-US" altLang="zh-CN" dirty="0"/>
              <a:t>rigid</a:t>
            </a:r>
            <a:r>
              <a:rPr lang="zh-CN" altLang="en-US" dirty="0"/>
              <a:t> </a:t>
            </a:r>
            <a:r>
              <a:rPr lang="en-US" altLang="zh-CN" dirty="0"/>
              <a:t>mesh</a:t>
            </a:r>
            <a:r>
              <a:rPr lang="zh-CN" altLang="en-US" dirty="0"/>
              <a:t> </a:t>
            </a:r>
            <a:r>
              <a:rPr lang="en-US" altLang="zh-CN" dirty="0"/>
              <a:t>datasets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articulated</a:t>
            </a:r>
            <a:r>
              <a:rPr lang="zh-CN" altLang="en-US" dirty="0"/>
              <a:t> </a:t>
            </a:r>
            <a:r>
              <a:rPr lang="en-US" altLang="zh-CN" dirty="0"/>
              <a:t>mesh</a:t>
            </a:r>
            <a:r>
              <a:rPr lang="zh-CN" altLang="en-US" dirty="0"/>
              <a:t> </a:t>
            </a:r>
            <a:r>
              <a:rPr lang="en-US" altLang="zh-CN" dirty="0"/>
              <a:t>dataset.</a:t>
            </a: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B2153-A2EF-ED4F-920D-2EFE1C9F16DC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18178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169" y="1181339"/>
            <a:ext cx="9625013" cy="2513060"/>
          </a:xfrm>
        </p:spPr>
        <p:txBody>
          <a:bodyPr anchor="b"/>
          <a:lstStyle>
            <a:lvl1pPr algn="ctr">
              <a:defRPr sz="63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169" y="3791312"/>
            <a:ext cx="9625013" cy="1742766"/>
          </a:xfrm>
        </p:spPr>
        <p:txBody>
          <a:bodyPr/>
          <a:lstStyle>
            <a:lvl1pPr marL="0" indent="0" algn="ctr">
              <a:buNone/>
              <a:defRPr sz="2526"/>
            </a:lvl1pPr>
            <a:lvl2pPr marL="481203" indent="0" algn="ctr">
              <a:buNone/>
              <a:defRPr sz="2105"/>
            </a:lvl2pPr>
            <a:lvl3pPr marL="962406" indent="0" algn="ctr">
              <a:buNone/>
              <a:defRPr sz="1895"/>
            </a:lvl3pPr>
            <a:lvl4pPr marL="1443609" indent="0" algn="ctr">
              <a:buNone/>
              <a:defRPr sz="1684"/>
            </a:lvl4pPr>
            <a:lvl5pPr marL="1924812" indent="0" algn="ctr">
              <a:buNone/>
              <a:defRPr sz="1684"/>
            </a:lvl5pPr>
            <a:lvl6pPr marL="2406015" indent="0" algn="ctr">
              <a:buNone/>
              <a:defRPr sz="1684"/>
            </a:lvl6pPr>
            <a:lvl7pPr marL="2887218" indent="0" algn="ctr">
              <a:buNone/>
              <a:defRPr sz="1684"/>
            </a:lvl7pPr>
            <a:lvl8pPr marL="3368421" indent="0" algn="ctr">
              <a:buNone/>
              <a:defRPr sz="1684"/>
            </a:lvl8pPr>
            <a:lvl9pPr marL="3849624" indent="0" algn="ctr">
              <a:buNone/>
              <a:defRPr sz="168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9562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3884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83866" y="384311"/>
            <a:ext cx="2767191" cy="61172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2293" y="384311"/>
            <a:ext cx="8141156" cy="61172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3114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2060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609" y="1799579"/>
            <a:ext cx="11068764" cy="3002638"/>
          </a:xfrm>
        </p:spPr>
        <p:txBody>
          <a:bodyPr anchor="b"/>
          <a:lstStyle>
            <a:lvl1pPr>
              <a:defRPr sz="63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609" y="4830623"/>
            <a:ext cx="11068764" cy="1579016"/>
          </a:xfrm>
        </p:spPr>
        <p:txBody>
          <a:bodyPr/>
          <a:lstStyle>
            <a:lvl1pPr marL="0" indent="0">
              <a:buNone/>
              <a:defRPr sz="2526">
                <a:solidFill>
                  <a:schemeClr val="tx1">
                    <a:tint val="75000"/>
                  </a:schemeClr>
                </a:solidFill>
              </a:defRPr>
            </a:lvl1pPr>
            <a:lvl2pPr marL="481203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2pPr>
            <a:lvl3pPr marL="962406" indent="0">
              <a:buNone/>
              <a:defRPr sz="1895">
                <a:solidFill>
                  <a:schemeClr val="tx1">
                    <a:tint val="75000"/>
                  </a:schemeClr>
                </a:solidFill>
              </a:defRPr>
            </a:lvl3pPr>
            <a:lvl4pPr marL="1443609" indent="0">
              <a:buNone/>
              <a:defRPr sz="1684">
                <a:solidFill>
                  <a:schemeClr val="tx1">
                    <a:tint val="75000"/>
                  </a:schemeClr>
                </a:solidFill>
              </a:defRPr>
            </a:lvl4pPr>
            <a:lvl5pPr marL="1924812" indent="0">
              <a:buNone/>
              <a:defRPr sz="1684">
                <a:solidFill>
                  <a:schemeClr val="tx1">
                    <a:tint val="75000"/>
                  </a:schemeClr>
                </a:solidFill>
              </a:defRPr>
            </a:lvl5pPr>
            <a:lvl6pPr marL="2406015" indent="0">
              <a:buNone/>
              <a:defRPr sz="1684">
                <a:solidFill>
                  <a:schemeClr val="tx1">
                    <a:tint val="75000"/>
                  </a:schemeClr>
                </a:solidFill>
              </a:defRPr>
            </a:lvl6pPr>
            <a:lvl7pPr marL="2887218" indent="0">
              <a:buNone/>
              <a:defRPr sz="1684">
                <a:solidFill>
                  <a:schemeClr val="tx1">
                    <a:tint val="75000"/>
                  </a:schemeClr>
                </a:solidFill>
              </a:defRPr>
            </a:lvl7pPr>
            <a:lvl8pPr marL="3368421" indent="0">
              <a:buNone/>
              <a:defRPr sz="1684">
                <a:solidFill>
                  <a:schemeClr val="tx1">
                    <a:tint val="75000"/>
                  </a:schemeClr>
                </a:solidFill>
              </a:defRPr>
            </a:lvl8pPr>
            <a:lvl9pPr marL="3849624" indent="0">
              <a:buNone/>
              <a:defRPr sz="16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327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2293" y="1921555"/>
            <a:ext cx="5454174" cy="45799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6883" y="1921555"/>
            <a:ext cx="5454174" cy="45799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1880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65" y="384311"/>
            <a:ext cx="11068764" cy="13952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965" y="1769502"/>
            <a:ext cx="5429108" cy="867206"/>
          </a:xfrm>
        </p:spPr>
        <p:txBody>
          <a:bodyPr anchor="b"/>
          <a:lstStyle>
            <a:lvl1pPr marL="0" indent="0">
              <a:buNone/>
              <a:defRPr sz="2526" b="1"/>
            </a:lvl1pPr>
            <a:lvl2pPr marL="481203" indent="0">
              <a:buNone/>
              <a:defRPr sz="2105" b="1"/>
            </a:lvl2pPr>
            <a:lvl3pPr marL="962406" indent="0">
              <a:buNone/>
              <a:defRPr sz="1895" b="1"/>
            </a:lvl3pPr>
            <a:lvl4pPr marL="1443609" indent="0">
              <a:buNone/>
              <a:defRPr sz="1684" b="1"/>
            </a:lvl4pPr>
            <a:lvl5pPr marL="1924812" indent="0">
              <a:buNone/>
              <a:defRPr sz="1684" b="1"/>
            </a:lvl5pPr>
            <a:lvl6pPr marL="2406015" indent="0">
              <a:buNone/>
              <a:defRPr sz="1684" b="1"/>
            </a:lvl6pPr>
            <a:lvl7pPr marL="2887218" indent="0">
              <a:buNone/>
              <a:defRPr sz="1684" b="1"/>
            </a:lvl7pPr>
            <a:lvl8pPr marL="3368421" indent="0">
              <a:buNone/>
              <a:defRPr sz="1684" b="1"/>
            </a:lvl8pPr>
            <a:lvl9pPr marL="3849624" indent="0">
              <a:buNone/>
              <a:defRPr sz="16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965" y="2636707"/>
            <a:ext cx="5429108" cy="38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884" y="1769502"/>
            <a:ext cx="5455845" cy="867206"/>
          </a:xfrm>
        </p:spPr>
        <p:txBody>
          <a:bodyPr anchor="b"/>
          <a:lstStyle>
            <a:lvl1pPr marL="0" indent="0">
              <a:buNone/>
              <a:defRPr sz="2526" b="1"/>
            </a:lvl1pPr>
            <a:lvl2pPr marL="481203" indent="0">
              <a:buNone/>
              <a:defRPr sz="2105" b="1"/>
            </a:lvl2pPr>
            <a:lvl3pPr marL="962406" indent="0">
              <a:buNone/>
              <a:defRPr sz="1895" b="1"/>
            </a:lvl3pPr>
            <a:lvl4pPr marL="1443609" indent="0">
              <a:buNone/>
              <a:defRPr sz="1684" b="1"/>
            </a:lvl4pPr>
            <a:lvl5pPr marL="1924812" indent="0">
              <a:buNone/>
              <a:defRPr sz="1684" b="1"/>
            </a:lvl5pPr>
            <a:lvl6pPr marL="2406015" indent="0">
              <a:buNone/>
              <a:defRPr sz="1684" b="1"/>
            </a:lvl6pPr>
            <a:lvl7pPr marL="2887218" indent="0">
              <a:buNone/>
              <a:defRPr sz="1684" b="1"/>
            </a:lvl7pPr>
            <a:lvl8pPr marL="3368421" indent="0">
              <a:buNone/>
              <a:defRPr sz="1684" b="1"/>
            </a:lvl8pPr>
            <a:lvl9pPr marL="3849624" indent="0">
              <a:buNone/>
              <a:defRPr sz="16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6884" y="2636707"/>
            <a:ext cx="5455845" cy="38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4656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3866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5882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65" y="481224"/>
            <a:ext cx="4139089" cy="1684285"/>
          </a:xfrm>
        </p:spPr>
        <p:txBody>
          <a:bodyPr anchor="b"/>
          <a:lstStyle>
            <a:lvl1pPr>
              <a:defRPr sz="33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846" y="1039311"/>
            <a:ext cx="6496883" cy="5129716"/>
          </a:xfrm>
        </p:spPr>
        <p:txBody>
          <a:bodyPr/>
          <a:lstStyle>
            <a:lvl1pPr>
              <a:defRPr sz="3368"/>
            </a:lvl1pPr>
            <a:lvl2pPr>
              <a:defRPr sz="2947"/>
            </a:lvl2pPr>
            <a:lvl3pPr>
              <a:defRPr sz="252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65" y="2165509"/>
            <a:ext cx="4139089" cy="4011873"/>
          </a:xfrm>
        </p:spPr>
        <p:txBody>
          <a:bodyPr/>
          <a:lstStyle>
            <a:lvl1pPr marL="0" indent="0">
              <a:buNone/>
              <a:defRPr sz="1684"/>
            </a:lvl1pPr>
            <a:lvl2pPr marL="481203" indent="0">
              <a:buNone/>
              <a:defRPr sz="1474"/>
            </a:lvl2pPr>
            <a:lvl3pPr marL="962406" indent="0">
              <a:buNone/>
              <a:defRPr sz="1263"/>
            </a:lvl3pPr>
            <a:lvl4pPr marL="1443609" indent="0">
              <a:buNone/>
              <a:defRPr sz="1053"/>
            </a:lvl4pPr>
            <a:lvl5pPr marL="1924812" indent="0">
              <a:buNone/>
              <a:defRPr sz="1053"/>
            </a:lvl5pPr>
            <a:lvl6pPr marL="2406015" indent="0">
              <a:buNone/>
              <a:defRPr sz="1053"/>
            </a:lvl6pPr>
            <a:lvl7pPr marL="2887218" indent="0">
              <a:buNone/>
              <a:defRPr sz="1053"/>
            </a:lvl7pPr>
            <a:lvl8pPr marL="3368421" indent="0">
              <a:buNone/>
              <a:defRPr sz="1053"/>
            </a:lvl8pPr>
            <a:lvl9pPr marL="3849624" indent="0">
              <a:buNone/>
              <a:defRPr sz="10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66861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65" y="481224"/>
            <a:ext cx="4139089" cy="1684285"/>
          </a:xfrm>
        </p:spPr>
        <p:txBody>
          <a:bodyPr anchor="b"/>
          <a:lstStyle>
            <a:lvl1pPr>
              <a:defRPr sz="33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55846" y="1039311"/>
            <a:ext cx="6496883" cy="5129716"/>
          </a:xfrm>
        </p:spPr>
        <p:txBody>
          <a:bodyPr anchor="t"/>
          <a:lstStyle>
            <a:lvl1pPr marL="0" indent="0">
              <a:buNone/>
              <a:defRPr sz="3368"/>
            </a:lvl1pPr>
            <a:lvl2pPr marL="481203" indent="0">
              <a:buNone/>
              <a:defRPr sz="2947"/>
            </a:lvl2pPr>
            <a:lvl3pPr marL="962406" indent="0">
              <a:buNone/>
              <a:defRPr sz="2526"/>
            </a:lvl3pPr>
            <a:lvl4pPr marL="1443609" indent="0">
              <a:buNone/>
              <a:defRPr sz="2105"/>
            </a:lvl4pPr>
            <a:lvl5pPr marL="1924812" indent="0">
              <a:buNone/>
              <a:defRPr sz="2105"/>
            </a:lvl5pPr>
            <a:lvl6pPr marL="2406015" indent="0">
              <a:buNone/>
              <a:defRPr sz="2105"/>
            </a:lvl6pPr>
            <a:lvl7pPr marL="2887218" indent="0">
              <a:buNone/>
              <a:defRPr sz="2105"/>
            </a:lvl7pPr>
            <a:lvl8pPr marL="3368421" indent="0">
              <a:buNone/>
              <a:defRPr sz="2105"/>
            </a:lvl8pPr>
            <a:lvl9pPr marL="3849624" indent="0">
              <a:buNone/>
              <a:defRPr sz="21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65" y="2165509"/>
            <a:ext cx="4139089" cy="4011873"/>
          </a:xfrm>
        </p:spPr>
        <p:txBody>
          <a:bodyPr/>
          <a:lstStyle>
            <a:lvl1pPr marL="0" indent="0">
              <a:buNone/>
              <a:defRPr sz="1684"/>
            </a:lvl1pPr>
            <a:lvl2pPr marL="481203" indent="0">
              <a:buNone/>
              <a:defRPr sz="1474"/>
            </a:lvl2pPr>
            <a:lvl3pPr marL="962406" indent="0">
              <a:buNone/>
              <a:defRPr sz="1263"/>
            </a:lvl3pPr>
            <a:lvl4pPr marL="1443609" indent="0">
              <a:buNone/>
              <a:defRPr sz="1053"/>
            </a:lvl4pPr>
            <a:lvl5pPr marL="1924812" indent="0">
              <a:buNone/>
              <a:defRPr sz="1053"/>
            </a:lvl5pPr>
            <a:lvl6pPr marL="2406015" indent="0">
              <a:buNone/>
              <a:defRPr sz="1053"/>
            </a:lvl6pPr>
            <a:lvl7pPr marL="2887218" indent="0">
              <a:buNone/>
              <a:defRPr sz="1053"/>
            </a:lvl7pPr>
            <a:lvl8pPr marL="3368421" indent="0">
              <a:buNone/>
              <a:defRPr sz="1053"/>
            </a:lvl8pPr>
            <a:lvl9pPr marL="3849624" indent="0">
              <a:buNone/>
              <a:defRPr sz="10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5127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2293" y="384311"/>
            <a:ext cx="11068764" cy="1395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293" y="1921555"/>
            <a:ext cx="11068764" cy="457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2293" y="6690354"/>
            <a:ext cx="2887504" cy="384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E6617-C5A2-364E-9472-5C0B45107498}" type="datetimeFigureOut">
              <a:rPr lang="en-CN" smtClean="0"/>
              <a:t>2023/9/1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51047" y="6690354"/>
            <a:ext cx="4331256" cy="384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3553" y="6690354"/>
            <a:ext cx="2887504" cy="384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2B3E5-F544-B942-BEC7-6B0324519C5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8645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62406" rtl="0" eaLnBrk="1" latinLnBrk="0" hangingPunct="1">
        <a:lnSpc>
          <a:spcPct val="90000"/>
        </a:lnSpc>
        <a:spcBef>
          <a:spcPct val="0"/>
        </a:spcBef>
        <a:buNone/>
        <a:defRPr sz="4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602" indent="-240602" algn="l" defTabSz="962406" rtl="0" eaLnBrk="1" latinLnBrk="0" hangingPunct="1">
        <a:lnSpc>
          <a:spcPct val="90000"/>
        </a:lnSpc>
        <a:spcBef>
          <a:spcPts val="1053"/>
        </a:spcBef>
        <a:buFont typeface="Arial" panose="020B0604020202020204" pitchFamily="34" charset="0"/>
        <a:buChar char="•"/>
        <a:defRPr sz="2947" kern="1200">
          <a:solidFill>
            <a:schemeClr val="tx1"/>
          </a:solidFill>
          <a:latin typeface="+mn-lt"/>
          <a:ea typeface="+mn-ea"/>
          <a:cs typeface="+mn-cs"/>
        </a:defRPr>
      </a:lvl1pPr>
      <a:lvl2pPr marL="721805" indent="-240602" algn="l" defTabSz="962406" rtl="0" eaLnBrk="1" latinLnBrk="0" hangingPunct="1">
        <a:lnSpc>
          <a:spcPct val="90000"/>
        </a:lnSpc>
        <a:spcBef>
          <a:spcPts val="526"/>
        </a:spcBef>
        <a:buFont typeface="Arial" panose="020B0604020202020204" pitchFamily="34" charset="0"/>
        <a:buChar char="•"/>
        <a:defRPr sz="2526" kern="1200">
          <a:solidFill>
            <a:schemeClr val="tx1"/>
          </a:solidFill>
          <a:latin typeface="+mn-lt"/>
          <a:ea typeface="+mn-ea"/>
          <a:cs typeface="+mn-cs"/>
        </a:defRPr>
      </a:lvl2pPr>
      <a:lvl3pPr marL="1203008" indent="-240602" algn="l" defTabSz="962406" rtl="0" eaLnBrk="1" latinLnBrk="0" hangingPunct="1">
        <a:lnSpc>
          <a:spcPct val="90000"/>
        </a:lnSpc>
        <a:spcBef>
          <a:spcPts val="526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84211" indent="-240602" algn="l" defTabSz="962406" rtl="0" eaLnBrk="1" latinLnBrk="0" hangingPunct="1">
        <a:lnSpc>
          <a:spcPct val="90000"/>
        </a:lnSpc>
        <a:spcBef>
          <a:spcPts val="526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4pPr>
      <a:lvl5pPr marL="2165414" indent="-240602" algn="l" defTabSz="962406" rtl="0" eaLnBrk="1" latinLnBrk="0" hangingPunct="1">
        <a:lnSpc>
          <a:spcPct val="90000"/>
        </a:lnSpc>
        <a:spcBef>
          <a:spcPts val="526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5pPr>
      <a:lvl6pPr marL="2646617" indent="-240602" algn="l" defTabSz="962406" rtl="0" eaLnBrk="1" latinLnBrk="0" hangingPunct="1">
        <a:lnSpc>
          <a:spcPct val="90000"/>
        </a:lnSpc>
        <a:spcBef>
          <a:spcPts val="526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6pPr>
      <a:lvl7pPr marL="3127820" indent="-240602" algn="l" defTabSz="962406" rtl="0" eaLnBrk="1" latinLnBrk="0" hangingPunct="1">
        <a:lnSpc>
          <a:spcPct val="90000"/>
        </a:lnSpc>
        <a:spcBef>
          <a:spcPts val="526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7pPr>
      <a:lvl8pPr marL="3609023" indent="-240602" algn="l" defTabSz="962406" rtl="0" eaLnBrk="1" latinLnBrk="0" hangingPunct="1">
        <a:lnSpc>
          <a:spcPct val="90000"/>
        </a:lnSpc>
        <a:spcBef>
          <a:spcPts val="526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8pPr>
      <a:lvl9pPr marL="4090226" indent="-240602" algn="l" defTabSz="962406" rtl="0" eaLnBrk="1" latinLnBrk="0" hangingPunct="1">
        <a:lnSpc>
          <a:spcPct val="90000"/>
        </a:lnSpc>
        <a:spcBef>
          <a:spcPts val="526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2406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1pPr>
      <a:lvl2pPr marL="481203" algn="l" defTabSz="962406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2pPr>
      <a:lvl3pPr marL="962406" algn="l" defTabSz="962406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443609" algn="l" defTabSz="962406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4pPr>
      <a:lvl5pPr marL="1924812" algn="l" defTabSz="962406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5pPr>
      <a:lvl6pPr marL="2406015" algn="l" defTabSz="962406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6pPr>
      <a:lvl7pPr marL="2887218" algn="l" defTabSz="962406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7pPr>
      <a:lvl8pPr marL="3368421" algn="l" defTabSz="962406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8pPr>
      <a:lvl9pPr marL="3849624" algn="l" defTabSz="962406" rtl="0" eaLnBrk="1" latinLnBrk="0" hangingPunct="1">
        <a:defRPr sz="18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98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2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1.png"/><Relationship Id="rId11" Type="http://schemas.openxmlformats.org/officeDocument/2006/relationships/image" Target="../media/image86.png"/><Relationship Id="rId5" Type="http://schemas.openxmlformats.org/officeDocument/2006/relationships/image" Target="../media/image100.png"/><Relationship Id="rId10" Type="http://schemas.openxmlformats.org/officeDocument/2006/relationships/image" Target="../media/image85.png"/><Relationship Id="rId4" Type="http://schemas.openxmlformats.org/officeDocument/2006/relationships/image" Target="../media/image99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03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6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2.png"/><Relationship Id="rId3" Type="http://schemas.openxmlformats.org/officeDocument/2006/relationships/video" Target="../media/media5.mp4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video" Target="../media/media6.mp4"/><Relationship Id="rId10" Type="http://schemas.openxmlformats.org/officeDocument/2006/relationships/image" Target="../media/image129.png"/><Relationship Id="rId4" Type="http://schemas.microsoft.com/office/2007/relationships/media" Target="../media/media6.mp4"/><Relationship Id="rId9" Type="http://schemas.openxmlformats.org/officeDocument/2006/relationships/image" Target="../media/image128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2.png"/><Relationship Id="rId3" Type="http://schemas.openxmlformats.org/officeDocument/2006/relationships/video" Target="../media/media7.mp4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11.png"/><Relationship Id="rId2" Type="http://schemas.microsoft.com/office/2007/relationships/media" Target="../media/media7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video" Target="../media/media8.mp4"/><Relationship Id="rId10" Type="http://schemas.openxmlformats.org/officeDocument/2006/relationships/image" Target="../media/image129.png"/><Relationship Id="rId4" Type="http://schemas.microsoft.com/office/2007/relationships/media" Target="../media/media8.mp4"/><Relationship Id="rId9" Type="http://schemas.openxmlformats.org/officeDocument/2006/relationships/image" Target="../media/image131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video" Target="../media/media9.mp4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136.png"/><Relationship Id="rId2" Type="http://schemas.microsoft.com/office/2007/relationships/media" Target="../media/media9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5.png"/><Relationship Id="rId5" Type="http://schemas.openxmlformats.org/officeDocument/2006/relationships/video" Target="../media/media10.mp4"/><Relationship Id="rId10" Type="http://schemas.openxmlformats.org/officeDocument/2006/relationships/image" Target="../media/image134.png"/><Relationship Id="rId4" Type="http://schemas.microsoft.com/office/2007/relationships/media" Target="../media/media10.mp4"/><Relationship Id="rId9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media" Target="../media/media14.mp4"/><Relationship Id="rId13" Type="http://schemas.openxmlformats.org/officeDocument/2006/relationships/video" Target="../media/media16.mp4"/><Relationship Id="rId18" Type="http://schemas.openxmlformats.org/officeDocument/2006/relationships/image" Target="../media/image140.png"/><Relationship Id="rId3" Type="http://schemas.openxmlformats.org/officeDocument/2006/relationships/video" Target="../media/media11.mp4"/><Relationship Id="rId21" Type="http://schemas.openxmlformats.org/officeDocument/2006/relationships/image" Target="../media/image143.png"/><Relationship Id="rId7" Type="http://schemas.openxmlformats.org/officeDocument/2006/relationships/video" Target="../media/media13.mp4"/><Relationship Id="rId12" Type="http://schemas.microsoft.com/office/2007/relationships/media" Target="../media/media16.mp4"/><Relationship Id="rId17" Type="http://schemas.openxmlformats.org/officeDocument/2006/relationships/image" Target="../media/image139.png"/><Relationship Id="rId2" Type="http://schemas.microsoft.com/office/2007/relationships/media" Target="../media/media11.mp4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tags" Target="../tags/tag11.xml"/><Relationship Id="rId6" Type="http://schemas.microsoft.com/office/2007/relationships/media" Target="../media/media13.mp4"/><Relationship Id="rId11" Type="http://schemas.openxmlformats.org/officeDocument/2006/relationships/video" Target="../media/media15.mp4"/><Relationship Id="rId5" Type="http://schemas.openxmlformats.org/officeDocument/2006/relationships/video" Target="../media/media12.mp4"/><Relationship Id="rId15" Type="http://schemas.openxmlformats.org/officeDocument/2006/relationships/notesSlide" Target="../notesSlides/notesSlide21.xml"/><Relationship Id="rId10" Type="http://schemas.microsoft.com/office/2007/relationships/media" Target="../media/media15.mp4"/><Relationship Id="rId19" Type="http://schemas.openxmlformats.org/officeDocument/2006/relationships/image" Target="../media/image141.png"/><Relationship Id="rId4" Type="http://schemas.microsoft.com/office/2007/relationships/media" Target="../media/media12.mp4"/><Relationship Id="rId9" Type="http://schemas.openxmlformats.org/officeDocument/2006/relationships/video" Target="../media/media14.mp4"/><Relationship Id="rId1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video" Target="../media/media17.mp4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" Type="http://schemas.microsoft.com/office/2007/relationships/media" Target="../media/media17.mp4"/><Relationship Id="rId16" Type="http://schemas.openxmlformats.org/officeDocument/2006/relationships/image" Target="../media/image152.png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7.png"/><Relationship Id="rId5" Type="http://schemas.openxmlformats.org/officeDocument/2006/relationships/video" Target="../media/media18.mp4"/><Relationship Id="rId15" Type="http://schemas.openxmlformats.org/officeDocument/2006/relationships/image" Target="../media/image151.png"/><Relationship Id="rId10" Type="http://schemas.openxmlformats.org/officeDocument/2006/relationships/image" Target="../media/image146.png"/><Relationship Id="rId4" Type="http://schemas.microsoft.com/office/2007/relationships/media" Target="../media/media18.mp4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47.png"/><Relationship Id="rId3" Type="http://schemas.openxmlformats.org/officeDocument/2006/relationships/video" Target="../media/media19.mp4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146.png"/><Relationship Id="rId17" Type="http://schemas.openxmlformats.org/officeDocument/2006/relationships/image" Target="../media/image152.png"/><Relationship Id="rId2" Type="http://schemas.microsoft.com/office/2007/relationships/media" Target="../media/media19.mp4"/><Relationship Id="rId16" Type="http://schemas.openxmlformats.org/officeDocument/2006/relationships/image" Target="../media/image151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5.png"/><Relationship Id="rId5" Type="http://schemas.openxmlformats.org/officeDocument/2006/relationships/video" Target="../media/media20.mp4"/><Relationship Id="rId15" Type="http://schemas.openxmlformats.org/officeDocument/2006/relationships/image" Target="../media/image150.png"/><Relationship Id="rId10" Type="http://schemas.openxmlformats.org/officeDocument/2006/relationships/image" Target="../media/image144.png"/><Relationship Id="rId4" Type="http://schemas.microsoft.com/office/2007/relationships/media" Target="../media/media20.mp4"/><Relationship Id="rId9" Type="http://schemas.openxmlformats.org/officeDocument/2006/relationships/image" Target="../media/image155.png"/><Relationship Id="rId14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2.png"/><Relationship Id="rId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29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12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1.png"/><Relationship Id="rId5" Type="http://schemas.openxmlformats.org/officeDocument/2006/relationships/image" Target="../media/image37.png"/><Relationship Id="rId10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openxmlformats.org/officeDocument/2006/relationships/image" Target="../media/image9.png"/><Relationship Id="rId10" Type="http://schemas.openxmlformats.org/officeDocument/2006/relationships/image" Target="../media/image36.png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7D98E3-F5DF-4347-B2C3-2A0686EB2C76}"/>
              </a:ext>
            </a:extLst>
          </p:cNvPr>
          <p:cNvSpPr txBox="1"/>
          <p:nvPr/>
        </p:nvSpPr>
        <p:spPr>
          <a:xfrm>
            <a:off x="575379" y="1887921"/>
            <a:ext cx="11682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Few-Shot</a:t>
            </a:r>
            <a:r>
              <a:rPr lang="zh-CN" altLang="en-US" sz="3600" b="1" dirty="0">
                <a:solidFill>
                  <a:srgbClr val="9F73D9"/>
                </a:solidFill>
                <a:latin typeface="Avenir Book" panose="02000503020000020003" pitchFamily="2" charset="0"/>
              </a:rPr>
              <a:t> </a:t>
            </a:r>
            <a:r>
              <a:rPr lang="en-CN" sz="3600" b="1" dirty="0">
                <a:solidFill>
                  <a:srgbClr val="9F73D9"/>
                </a:solidFill>
                <a:latin typeface="Avenir Book" panose="02000503020000020003" pitchFamily="2" charset="0"/>
              </a:rPr>
              <a:t>Physically-</a:t>
            </a:r>
            <a:r>
              <a:rPr lang="en-US" altLang="zh-CN" sz="3600" b="1" dirty="0">
                <a:solidFill>
                  <a:srgbClr val="9F73D9"/>
                </a:solidFill>
                <a:latin typeface="Avenir Book" panose="02000503020000020003" pitchFamily="2" charset="0"/>
              </a:rPr>
              <a:t>A</a:t>
            </a:r>
            <a:r>
              <a:rPr lang="en-CN" sz="3600" b="1" dirty="0">
                <a:solidFill>
                  <a:srgbClr val="9F73D9"/>
                </a:solidFill>
                <a:latin typeface="Avenir Book" panose="02000503020000020003" pitchFamily="2" charset="0"/>
              </a:rPr>
              <a:t>ware </a:t>
            </a:r>
            <a:r>
              <a:rPr lang="en-US" sz="3600" b="1" dirty="0">
                <a:latin typeface="Avenir Book" panose="02000503020000020003" pitchFamily="2" charset="0"/>
              </a:rPr>
              <a:t>Articulated Mesh Generation </a:t>
            </a:r>
          </a:p>
          <a:p>
            <a:pPr algn="ctr"/>
            <a:r>
              <a:rPr lang="en-US" altLang="zh-CN" sz="3600" b="1" dirty="0">
                <a:latin typeface="Avenir Book" panose="02000503020000020003" pitchFamily="2" charset="0"/>
              </a:rPr>
              <a:t>via</a:t>
            </a:r>
            <a:r>
              <a:rPr lang="zh-CN" altLang="en-US" sz="3600" b="1" dirty="0">
                <a:latin typeface="Avenir Book" panose="02000503020000020003" pitchFamily="2" charset="0"/>
              </a:rPr>
              <a:t> </a:t>
            </a:r>
            <a:r>
              <a:rPr lang="en-CN" sz="3600" b="1" dirty="0">
                <a:latin typeface="Avenir Book" panose="02000503020000020003" pitchFamily="2" charset="0"/>
              </a:rPr>
              <a:t>Hierarchical Mesh Deformation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1694B-0585-194E-A330-8B75D67E0E5E}"/>
              </a:ext>
            </a:extLst>
          </p:cNvPr>
          <p:cNvSpPr txBox="1"/>
          <p:nvPr/>
        </p:nvSpPr>
        <p:spPr>
          <a:xfrm>
            <a:off x="5344105" y="3281701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ICCV</a:t>
            </a:r>
            <a:r>
              <a:rPr lang="zh-CN" altLang="en-US" sz="32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2023</a:t>
            </a:r>
            <a:endParaRPr lang="en-CN" sz="32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95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154E7A-8E0C-B745-82E9-BAE88A2B9FD1}"/>
              </a:ext>
            </a:extLst>
          </p:cNvPr>
          <p:cNvSpPr txBox="1"/>
          <p:nvPr/>
        </p:nvSpPr>
        <p:spPr>
          <a:xfrm>
            <a:off x="-946369" y="53155"/>
            <a:ext cx="9525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Challenges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–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endParaRPr lang="en-US" altLang="zh-CN" sz="3200" dirty="0">
              <a:latin typeface="Avenir Book" panose="02000503020000020003" pitchFamily="2" charset="0"/>
            </a:endParaRPr>
          </a:p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Few-Shot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Articulated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Mesh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Generation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20FC2A-4308-8E4D-BAF3-F1A793D01756}"/>
              </a:ext>
            </a:extLst>
          </p:cNvPr>
          <p:cNvGrpSpPr>
            <a:grpSpLocks noChangeAspect="1"/>
          </p:cNvGrpSpPr>
          <p:nvPr/>
        </p:nvGrpSpPr>
        <p:grpSpPr>
          <a:xfrm>
            <a:off x="221164" y="1840239"/>
            <a:ext cx="5639485" cy="3267231"/>
            <a:chOff x="-8313067" y="-1038607"/>
            <a:chExt cx="12694430" cy="73545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892216-A013-5B4D-8B68-7C7EEB951DCD}"/>
                </a:ext>
              </a:extLst>
            </p:cNvPr>
            <p:cNvGrpSpPr/>
            <p:nvPr/>
          </p:nvGrpSpPr>
          <p:grpSpPr>
            <a:xfrm>
              <a:off x="-8313067" y="78493"/>
              <a:ext cx="3801534" cy="5245132"/>
              <a:chOff x="-329530" y="78493"/>
              <a:chExt cx="3801534" cy="524513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5493456-AAA0-7A40-A0E2-F2E6851C0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29530" y="3185262"/>
                <a:ext cx="3801534" cy="213836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91AB63B-5D4A-C04F-8C8B-2A916F8EA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29530" y="2216863"/>
                <a:ext cx="3801534" cy="213836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129EFC8-A157-7247-B7C4-3FD2AABE8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9530" y="1125883"/>
                <a:ext cx="3801534" cy="213836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21607A9-7571-3841-A420-F9D384BC2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29530" y="78493"/>
                <a:ext cx="3801534" cy="2138363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D5DB94-C786-0848-88F4-122816E3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946108" y="2122424"/>
              <a:ext cx="1588470" cy="1622323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4DFBE25-7759-AA42-9C22-21A058BF8FE4}"/>
                </a:ext>
              </a:extLst>
            </p:cNvPr>
            <p:cNvGrpSpPr/>
            <p:nvPr/>
          </p:nvGrpSpPr>
          <p:grpSpPr>
            <a:xfrm>
              <a:off x="-1377401" y="3020089"/>
              <a:ext cx="5702302" cy="3295812"/>
              <a:chOff x="17221503" y="-316669"/>
              <a:chExt cx="5702301" cy="329581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9B8094F-15E7-5C45-9000-B2BD72329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21503" y="-234613"/>
                <a:ext cx="3801534" cy="213836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240184E-A625-9146-819C-A5924A826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22270" y="-316669"/>
                <a:ext cx="3801534" cy="213836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4FAF910-486C-6E45-957D-BEF8BB1D4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277836" y="840779"/>
                <a:ext cx="3801534" cy="213836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4CB9C6B-3B0A-2C4E-82EE-68A48C765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574092" y="999037"/>
                <a:ext cx="3098599" cy="1742962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90C470-C916-0E49-AD5E-C17AF994C072}"/>
                </a:ext>
              </a:extLst>
            </p:cNvPr>
            <p:cNvGrpSpPr/>
            <p:nvPr/>
          </p:nvGrpSpPr>
          <p:grpSpPr>
            <a:xfrm>
              <a:off x="-1383998" y="939576"/>
              <a:ext cx="5765361" cy="3256686"/>
              <a:chOff x="12667068" y="-304562"/>
              <a:chExt cx="5765361" cy="325668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7E25844-3DED-2245-A5D3-BC1897E4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667068" y="-249858"/>
                <a:ext cx="3801534" cy="21383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EFA0AD9-C64C-C04F-AF34-85A7D33FB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630895" y="-304562"/>
                <a:ext cx="3801534" cy="213836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9BE3283-BB8C-4246-96BD-7B918C957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720271" y="813761"/>
                <a:ext cx="3801534" cy="213836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066EA75-3F10-EE4A-B929-AA033E7B9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963325" y="950212"/>
                <a:ext cx="3098599" cy="1742962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5CABEFD-C1C1-A04E-A42F-04B9B46351D8}"/>
                </a:ext>
              </a:extLst>
            </p:cNvPr>
            <p:cNvGrpSpPr/>
            <p:nvPr/>
          </p:nvGrpSpPr>
          <p:grpSpPr>
            <a:xfrm>
              <a:off x="-1402880" y="-1038607"/>
              <a:ext cx="5727780" cy="3234079"/>
              <a:chOff x="8312159" y="-234615"/>
              <a:chExt cx="5727781" cy="323407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4606577-0865-554F-B716-5DADB0C1A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12159" y="-141270"/>
                <a:ext cx="3801534" cy="2138363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BEF1C87-A91D-F345-AC21-5953D8CC6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38406" y="-234615"/>
                <a:ext cx="3801534" cy="213836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90A4EEC-2CEB-F149-A4A7-206F43D6E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381866" y="861099"/>
                <a:ext cx="3801534" cy="213836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C4A5201-CDDB-474F-9F46-A31EDE2C6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51583" y="1004917"/>
                <a:ext cx="3098599" cy="1742962"/>
              </a:xfrm>
              <a:prstGeom prst="rect">
                <a:avLst/>
              </a:prstGeom>
            </p:spPr>
          </p:pic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39F93E2-6697-ED41-87FC-142F3B7056EA}"/>
                </a:ext>
              </a:extLst>
            </p:cNvPr>
            <p:cNvCxnSpPr>
              <a:cxnSpLocks/>
            </p:cNvCxnSpPr>
            <p:nvPr/>
          </p:nvCxnSpPr>
          <p:spPr>
            <a:xfrm>
              <a:off x="-5311697" y="2938316"/>
              <a:ext cx="1189057" cy="0"/>
            </a:xfrm>
            <a:prstGeom prst="straightConnector1">
              <a:avLst/>
            </a:prstGeom>
            <a:ln w="762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7429D8C-A3B4-5042-81AA-28B2F419638E}"/>
                </a:ext>
              </a:extLst>
            </p:cNvPr>
            <p:cNvCxnSpPr>
              <a:cxnSpLocks/>
            </p:cNvCxnSpPr>
            <p:nvPr/>
          </p:nvCxnSpPr>
          <p:spPr>
            <a:xfrm>
              <a:off x="-2059231" y="2916524"/>
              <a:ext cx="1144701" cy="0"/>
            </a:xfrm>
            <a:prstGeom prst="straightConnector1">
              <a:avLst/>
            </a:prstGeom>
            <a:ln w="762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A99DE2E-7F2A-4E49-9EE5-6FFBEAD2B5C8}"/>
              </a:ext>
            </a:extLst>
          </p:cNvPr>
          <p:cNvSpPr txBox="1"/>
          <p:nvPr/>
        </p:nvSpPr>
        <p:spPr>
          <a:xfrm>
            <a:off x="1870380" y="5752736"/>
            <a:ext cx="175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Avenir Book" panose="02000503020000020003" pitchFamily="2" charset="0"/>
              </a:rPr>
              <a:t>Diversity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3D9383E-66C2-FE49-8B88-F97CE34187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16466" y="5800293"/>
            <a:ext cx="593109" cy="48965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BFC3F6E-9BC3-C348-A291-714208B18DC0}"/>
              </a:ext>
            </a:extLst>
          </p:cNvPr>
          <p:cNvSpPr txBox="1"/>
          <p:nvPr/>
        </p:nvSpPr>
        <p:spPr>
          <a:xfrm>
            <a:off x="7175415" y="5584283"/>
            <a:ext cx="395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Physical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Validity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3C9A962-D087-BB49-9AC3-A99D787BC210}"/>
              </a:ext>
            </a:extLst>
          </p:cNvPr>
          <p:cNvGrpSpPr>
            <a:grpSpLocks noChangeAspect="1"/>
          </p:cNvGrpSpPr>
          <p:nvPr/>
        </p:nvGrpSpPr>
        <p:grpSpPr>
          <a:xfrm>
            <a:off x="6428159" y="1488452"/>
            <a:ext cx="6105812" cy="4435349"/>
            <a:chOff x="4343289" y="-1308564"/>
            <a:chExt cx="13626308" cy="989834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99F6F2A-3EEE-464F-836C-09360749E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flipH="1">
              <a:off x="12330112" y="1021152"/>
              <a:ext cx="5639485" cy="317220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7D5B466-AB65-944C-8A32-BB2E742A1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flipH="1">
              <a:off x="4343289" y="1433985"/>
              <a:ext cx="5639485" cy="3172209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D733B57-6D6A-A646-88AE-380ED38F63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87774" y="-906230"/>
              <a:ext cx="10971109" cy="8265617"/>
              <a:chOff x="5687774" y="-906230"/>
              <a:chExt cx="10971109" cy="826561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EDC93CC-3A0E-954E-8B84-BBF4A7E9D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 flipH="1">
                <a:off x="5687774" y="4169684"/>
                <a:ext cx="5639485" cy="3172209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40845E8-04CF-0D42-8928-C93332114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 flipH="1">
                <a:off x="10659959" y="4187178"/>
                <a:ext cx="5639485" cy="317220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6C54892-ED82-8A40-BADA-43692F68A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 flipH="1">
                <a:off x="8311582" y="-906230"/>
                <a:ext cx="5639485" cy="3172209"/>
              </a:xfrm>
              <a:prstGeom prst="rect">
                <a:avLst/>
              </a:prstGeom>
            </p:spPr>
          </p:pic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6B73886-8A31-394D-B1AE-74C661FCAE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11582" y="1516906"/>
                <a:ext cx="1372928" cy="1310005"/>
              </a:xfrm>
              <a:prstGeom prst="straightConnector1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9BAF546-9BF2-DA44-B67C-BC4AA148D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03925" y="1687554"/>
                <a:ext cx="1248878" cy="1122506"/>
              </a:xfrm>
              <a:prstGeom prst="straightConnector1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47692A1-24E4-2740-867C-93EA5878BE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773997" y="3946838"/>
                <a:ext cx="1295261" cy="1318711"/>
              </a:xfrm>
              <a:prstGeom prst="straightConnector1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5280405-40FF-774D-B022-BFD9A6D02E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75681" y="6358625"/>
                <a:ext cx="1611308" cy="0"/>
              </a:xfrm>
              <a:prstGeom prst="straightConnector1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B6813F7-4C95-1D44-A7F4-5CB53E0A5D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51016" y="4187177"/>
                <a:ext cx="962204" cy="1312384"/>
              </a:xfrm>
              <a:prstGeom prst="straightConnector1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348EB55-8BFC-0349-812E-DD1CA0AB3678}"/>
                  </a:ext>
                </a:extLst>
              </p:cNvPr>
              <p:cNvSpPr/>
              <p:nvPr/>
            </p:nvSpPr>
            <p:spPr>
              <a:xfrm>
                <a:off x="15598402" y="2829125"/>
                <a:ext cx="1060481" cy="899537"/>
              </a:xfrm>
              <a:prstGeom prst="ellipse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DB41653-03DF-FA4A-9365-9973A3C63BBB}"/>
                  </a:ext>
                </a:extLst>
              </p:cNvPr>
              <p:cNvSpPr/>
              <p:nvPr/>
            </p:nvSpPr>
            <p:spPr>
              <a:xfrm>
                <a:off x="14008775" y="6021007"/>
                <a:ext cx="1060481" cy="899537"/>
              </a:xfrm>
              <a:prstGeom prst="ellipse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FBE0C4-339B-C147-8007-D4DEBA681BDD}"/>
                  </a:ext>
                </a:extLst>
              </p:cNvPr>
              <p:cNvSpPr/>
              <p:nvPr/>
            </p:nvSpPr>
            <p:spPr>
              <a:xfrm>
                <a:off x="8949812" y="6018569"/>
                <a:ext cx="1060481" cy="899537"/>
              </a:xfrm>
              <a:prstGeom prst="ellipse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F89AE9B-EAA6-D64D-8BC6-EFF52C71D10F}"/>
                  </a:ext>
                </a:extLst>
              </p:cNvPr>
              <p:cNvSpPr/>
              <p:nvPr/>
            </p:nvSpPr>
            <p:spPr>
              <a:xfrm>
                <a:off x="6788551" y="5999281"/>
                <a:ext cx="1060481" cy="899537"/>
              </a:xfrm>
              <a:prstGeom prst="ellipse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F219673-B872-A24F-8D60-03694F806823}"/>
                </a:ext>
              </a:extLst>
            </p:cNvPr>
            <p:cNvCxnSpPr>
              <a:cxnSpLocks/>
            </p:cNvCxnSpPr>
            <p:nvPr/>
          </p:nvCxnSpPr>
          <p:spPr>
            <a:xfrm>
              <a:off x="4343289" y="-1308564"/>
              <a:ext cx="0" cy="9898346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8FE87F15-BD61-E94D-B6E3-C6E1214C96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99458" y="5608081"/>
            <a:ext cx="593109" cy="4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731742-91AB-E44F-821D-379B0E770205}"/>
              </a:ext>
            </a:extLst>
          </p:cNvPr>
          <p:cNvSpPr txBox="1"/>
          <p:nvPr/>
        </p:nvSpPr>
        <p:spPr>
          <a:xfrm>
            <a:off x="2775297" y="2901295"/>
            <a:ext cx="7282763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999" b="1" dirty="0">
                <a:solidFill>
                  <a:schemeClr val="accent2"/>
                </a:solidFill>
                <a:latin typeface="Avenir Book" panose="02000503020000020003" pitchFamily="2" charset="0"/>
              </a:rPr>
              <a:t>Hierarchical</a:t>
            </a:r>
            <a:r>
              <a:rPr lang="en-CN" sz="3999" b="1" dirty="0">
                <a:latin typeface="Avenir Book" panose="02000503020000020003" pitchFamily="2" charset="0"/>
              </a:rPr>
              <a:t> Mesh Deformation</a:t>
            </a:r>
          </a:p>
        </p:txBody>
      </p:sp>
      <p:pic>
        <p:nvPicPr>
          <p:cNvPr id="2" name="Our work designs a h" descr="Our work designs a h">
            <a:hlinkClick r:id="" action="ppaction://media"/>
            <a:extLst>
              <a:ext uri="{FF2B5EF4-FFF2-40B4-BE49-F238E27FC236}">
                <a16:creationId xmlns:a16="http://schemas.microsoft.com/office/drawing/2014/main" id="{57C1273E-8CAB-D942-9EB6-5ACE56033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82893" y="81674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0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09D62E-9A55-FF49-AC1C-8E59CF57B0A9}"/>
              </a:ext>
            </a:extLst>
          </p:cNvPr>
          <p:cNvSpPr txBox="1"/>
          <p:nvPr/>
        </p:nvSpPr>
        <p:spPr>
          <a:xfrm>
            <a:off x="-810232" y="346543"/>
            <a:ext cx="7948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2"/>
                </a:solidFill>
                <a:latin typeface="Avenir Book" panose="02000503020000020003" pitchFamily="2" charset="0"/>
              </a:rPr>
              <a:t>Hierarchical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Mesh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Deformation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B189C4-0436-0440-8BD3-215F86B9FCC2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161266"/>
            <a:ext cx="13075904" cy="2789445"/>
            <a:chOff x="2296292" y="1913315"/>
            <a:chExt cx="18721346" cy="399377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433FCFD-9FAC-F44F-806F-50C4F4C79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6292" y="2694686"/>
              <a:ext cx="3694924" cy="221684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B3515D1-55E3-924B-BAB6-3CFA821D5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53" r="26083" b="32424"/>
            <a:stretch/>
          </p:blipFill>
          <p:spPr>
            <a:xfrm>
              <a:off x="17468359" y="2422606"/>
              <a:ext cx="3549279" cy="262659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010E46-3773-C545-8C9A-99B384F4C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1553" t="12268" r="14719" b="45799"/>
            <a:stretch/>
          </p:blipFill>
          <p:spPr>
            <a:xfrm>
              <a:off x="13976252" y="1913315"/>
              <a:ext cx="2311036" cy="124659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9A81D8F-6F7E-5747-93D3-BDF33A454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730" t="33901" b="31240"/>
            <a:stretch/>
          </p:blipFill>
          <p:spPr>
            <a:xfrm>
              <a:off x="14226088" y="5117513"/>
              <a:ext cx="2311036" cy="72772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26890FF-99AE-3C4D-8106-129FCE39C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436" t="34113" r="23287" b="48617"/>
            <a:stretch/>
          </p:blipFill>
          <p:spPr>
            <a:xfrm>
              <a:off x="6038064" y="2270117"/>
              <a:ext cx="2211684" cy="100978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830776-1007-AB45-A269-AF831BE2A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5609" t="33854" r="8574" b="45272"/>
            <a:stretch/>
          </p:blipFill>
          <p:spPr>
            <a:xfrm>
              <a:off x="5982784" y="5149433"/>
              <a:ext cx="2311036" cy="75765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9DB9195-0303-874A-BD01-3B9A51763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8112" t="31256" r="19959" b="36829"/>
            <a:stretch/>
          </p:blipFill>
          <p:spPr>
            <a:xfrm>
              <a:off x="5833078" y="3362706"/>
              <a:ext cx="2725645" cy="1166992"/>
            </a:xfrm>
            <a:prstGeom prst="rect">
              <a:avLst/>
            </a:prstGeom>
          </p:spPr>
        </p:pic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1C83318D-B63E-474E-A745-C58FFA5CA40C}"/>
                </a:ext>
              </a:extLst>
            </p:cNvPr>
            <p:cNvSpPr/>
            <p:nvPr/>
          </p:nvSpPr>
          <p:spPr>
            <a:xfrm>
              <a:off x="5077207" y="2834735"/>
              <a:ext cx="631018" cy="2626593"/>
            </a:xfrm>
            <a:prstGeom prst="leftBrac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EA62815-F3F9-6B48-BCBB-689E8D8D5E9E}"/>
                </a:ext>
              </a:extLst>
            </p:cNvPr>
            <p:cNvGrpSpPr/>
            <p:nvPr/>
          </p:nvGrpSpPr>
          <p:grpSpPr>
            <a:xfrm>
              <a:off x="9196259" y="3298511"/>
              <a:ext cx="3243760" cy="1225961"/>
              <a:chOff x="17209960" y="3385702"/>
              <a:chExt cx="3243761" cy="122596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D257823-F42A-6341-960A-624B2841D1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7837" t="34114" r="20029" b="35176"/>
              <a:stretch/>
            </p:blipFill>
            <p:spPr>
              <a:xfrm>
                <a:off x="18985658" y="3465871"/>
                <a:ext cx="1468063" cy="114579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40F234D-AB8D-9048-8032-512187E28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38112" t="31256" r="43354" b="36829"/>
              <a:stretch/>
            </p:blipFill>
            <p:spPr>
              <a:xfrm>
                <a:off x="17307981" y="3385702"/>
                <a:ext cx="1204823" cy="1166993"/>
              </a:xfrm>
              <a:prstGeom prst="rect">
                <a:avLst/>
              </a:prstGeom>
            </p:spPr>
          </p:pic>
          <p:sp>
            <p:nvSpPr>
              <p:cNvPr id="46" name="Double Bracket 45">
                <a:extLst>
                  <a:ext uri="{FF2B5EF4-FFF2-40B4-BE49-F238E27FC236}">
                    <a16:creationId xmlns:a16="http://schemas.microsoft.com/office/drawing/2014/main" id="{1BCC29E2-D949-814A-BCDE-C4B228BE847E}"/>
                  </a:ext>
                </a:extLst>
              </p:cNvPr>
              <p:cNvSpPr/>
              <p:nvPr/>
            </p:nvSpPr>
            <p:spPr>
              <a:xfrm>
                <a:off x="17209960" y="3492694"/>
                <a:ext cx="3243761" cy="1060001"/>
              </a:xfrm>
              <a:prstGeom prst="bracketPair">
                <a:avLst/>
              </a:prstGeom>
              <a:ln w="762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4E37671-3E11-C940-A00B-4AF22D42F79D}"/>
                </a:ext>
              </a:extLst>
            </p:cNvPr>
            <p:cNvGrpSpPr/>
            <p:nvPr/>
          </p:nvGrpSpPr>
          <p:grpSpPr>
            <a:xfrm>
              <a:off x="13562282" y="3349637"/>
              <a:ext cx="3243760" cy="1064741"/>
              <a:chOff x="17209292" y="4902396"/>
              <a:chExt cx="3243761" cy="106474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AFC1663-6917-854B-A32E-D2CF32FDCB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52743" t="36274" r="26052" b="38613"/>
              <a:stretch/>
            </p:blipFill>
            <p:spPr>
              <a:xfrm>
                <a:off x="19008548" y="4902396"/>
                <a:ext cx="1422281" cy="94750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E649DE8-2BC4-B347-A041-F873641F01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6124" t="37955" r="51820" b="37512"/>
              <a:stretch/>
            </p:blipFill>
            <p:spPr>
              <a:xfrm>
                <a:off x="17299461" y="4984992"/>
                <a:ext cx="1479319" cy="925583"/>
              </a:xfrm>
              <a:prstGeom prst="rect">
                <a:avLst/>
              </a:prstGeom>
            </p:spPr>
          </p:pic>
          <p:sp>
            <p:nvSpPr>
              <p:cNvPr id="48" name="Double Bracket 47">
                <a:extLst>
                  <a:ext uri="{FF2B5EF4-FFF2-40B4-BE49-F238E27FC236}">
                    <a16:creationId xmlns:a16="http://schemas.microsoft.com/office/drawing/2014/main" id="{A8E6F8FE-2E39-EB4E-9A21-DA1165AD9DE4}"/>
                  </a:ext>
                </a:extLst>
              </p:cNvPr>
              <p:cNvSpPr/>
              <p:nvPr/>
            </p:nvSpPr>
            <p:spPr>
              <a:xfrm>
                <a:off x="17209292" y="4907135"/>
                <a:ext cx="3243761" cy="1060001"/>
              </a:xfrm>
              <a:prstGeom prst="bracketPair">
                <a:avLst/>
              </a:prstGeom>
              <a:ln w="762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28BFB26-AF42-0D41-AEEB-66EC7D473D7D}"/>
                </a:ext>
              </a:extLst>
            </p:cNvPr>
            <p:cNvSpPr/>
            <p:nvPr/>
          </p:nvSpPr>
          <p:spPr>
            <a:xfrm rot="4051983">
              <a:off x="8620993" y="3561604"/>
              <a:ext cx="275658" cy="769190"/>
            </a:xfrm>
            <a:custGeom>
              <a:avLst/>
              <a:gdLst>
                <a:gd name="connsiteX0" fmla="*/ 0 w 1503680"/>
                <a:gd name="connsiteY0" fmla="*/ 853440 h 853440"/>
                <a:gd name="connsiteX1" fmla="*/ 853440 w 1503680"/>
                <a:gd name="connsiteY1" fmla="*/ 406400 h 853440"/>
                <a:gd name="connsiteX2" fmla="*/ 1503680 w 1503680"/>
                <a:gd name="connsiteY2" fmla="*/ 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3680" h="853440">
                  <a:moveTo>
                    <a:pt x="0" y="853440"/>
                  </a:moveTo>
                  <a:cubicBezTo>
                    <a:pt x="301413" y="701040"/>
                    <a:pt x="602827" y="548640"/>
                    <a:pt x="853440" y="406400"/>
                  </a:cubicBezTo>
                  <a:cubicBezTo>
                    <a:pt x="1104053" y="264160"/>
                    <a:pt x="1303866" y="132080"/>
                    <a:pt x="1503680" y="0"/>
                  </a:cubicBezTo>
                </a:path>
              </a:pathLst>
            </a:custGeom>
            <a:noFill/>
            <a:ln w="1016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636E54B-67E0-8942-8A13-930A4146BE32}"/>
                </a:ext>
              </a:extLst>
            </p:cNvPr>
            <p:cNvSpPr/>
            <p:nvPr/>
          </p:nvSpPr>
          <p:spPr>
            <a:xfrm rot="4051983">
              <a:off x="12901493" y="3489093"/>
              <a:ext cx="275658" cy="769190"/>
            </a:xfrm>
            <a:custGeom>
              <a:avLst/>
              <a:gdLst>
                <a:gd name="connsiteX0" fmla="*/ 0 w 1503680"/>
                <a:gd name="connsiteY0" fmla="*/ 853440 h 853440"/>
                <a:gd name="connsiteX1" fmla="*/ 853440 w 1503680"/>
                <a:gd name="connsiteY1" fmla="*/ 406400 h 853440"/>
                <a:gd name="connsiteX2" fmla="*/ 1503680 w 1503680"/>
                <a:gd name="connsiteY2" fmla="*/ 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3680" h="853440">
                  <a:moveTo>
                    <a:pt x="0" y="853440"/>
                  </a:moveTo>
                  <a:cubicBezTo>
                    <a:pt x="301413" y="701040"/>
                    <a:pt x="602827" y="548640"/>
                    <a:pt x="853440" y="406400"/>
                  </a:cubicBezTo>
                  <a:cubicBezTo>
                    <a:pt x="1104053" y="264160"/>
                    <a:pt x="1303866" y="132080"/>
                    <a:pt x="1503680" y="0"/>
                  </a:cubicBezTo>
                </a:path>
              </a:pathLst>
            </a:custGeom>
            <a:noFill/>
            <a:ln w="1016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65F4F6-A4A6-2E45-95EA-077B158201B8}"/>
                </a:ext>
              </a:extLst>
            </p:cNvPr>
            <p:cNvSpPr/>
            <p:nvPr/>
          </p:nvSpPr>
          <p:spPr>
            <a:xfrm rot="4051983">
              <a:off x="8497370" y="2356784"/>
              <a:ext cx="275658" cy="769190"/>
            </a:xfrm>
            <a:custGeom>
              <a:avLst/>
              <a:gdLst>
                <a:gd name="connsiteX0" fmla="*/ 0 w 1503680"/>
                <a:gd name="connsiteY0" fmla="*/ 853440 h 853440"/>
                <a:gd name="connsiteX1" fmla="*/ 853440 w 1503680"/>
                <a:gd name="connsiteY1" fmla="*/ 406400 h 853440"/>
                <a:gd name="connsiteX2" fmla="*/ 1503680 w 1503680"/>
                <a:gd name="connsiteY2" fmla="*/ 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3680" h="853440">
                  <a:moveTo>
                    <a:pt x="0" y="853440"/>
                  </a:moveTo>
                  <a:cubicBezTo>
                    <a:pt x="301413" y="701040"/>
                    <a:pt x="602827" y="548640"/>
                    <a:pt x="853440" y="406400"/>
                  </a:cubicBezTo>
                  <a:cubicBezTo>
                    <a:pt x="1104053" y="264160"/>
                    <a:pt x="1303866" y="132080"/>
                    <a:pt x="1503680" y="0"/>
                  </a:cubicBezTo>
                </a:path>
              </a:pathLst>
            </a:custGeom>
            <a:noFill/>
            <a:ln w="1016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F4A22D-1AF5-C943-953D-2BC16B5FE3C9}"/>
                </a:ext>
              </a:extLst>
            </p:cNvPr>
            <p:cNvSpPr txBox="1"/>
            <p:nvPr/>
          </p:nvSpPr>
          <p:spPr>
            <a:xfrm>
              <a:off x="8976133" y="2066023"/>
              <a:ext cx="33792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latin typeface="Avenir Book" panose="02000503020000020003" pitchFamily="2" charset="0"/>
                </a:rPr>
                <a:t>…</a:t>
              </a:r>
              <a:endParaRPr lang="en-CN" sz="5400" dirty="0">
                <a:latin typeface="Avenir Book" panose="02000503020000020003" pitchFamily="2" charset="0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5D6F5CB-8EFD-5B41-A07D-EC95DC04DAF6}"/>
                </a:ext>
              </a:extLst>
            </p:cNvPr>
            <p:cNvSpPr/>
            <p:nvPr/>
          </p:nvSpPr>
          <p:spPr>
            <a:xfrm rot="4051983">
              <a:off x="12976915" y="2388021"/>
              <a:ext cx="275658" cy="769190"/>
            </a:xfrm>
            <a:custGeom>
              <a:avLst/>
              <a:gdLst>
                <a:gd name="connsiteX0" fmla="*/ 0 w 1503680"/>
                <a:gd name="connsiteY0" fmla="*/ 853440 h 853440"/>
                <a:gd name="connsiteX1" fmla="*/ 853440 w 1503680"/>
                <a:gd name="connsiteY1" fmla="*/ 406400 h 853440"/>
                <a:gd name="connsiteX2" fmla="*/ 1503680 w 1503680"/>
                <a:gd name="connsiteY2" fmla="*/ 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3680" h="853440">
                  <a:moveTo>
                    <a:pt x="0" y="853440"/>
                  </a:moveTo>
                  <a:cubicBezTo>
                    <a:pt x="301413" y="701040"/>
                    <a:pt x="602827" y="548640"/>
                    <a:pt x="853440" y="406400"/>
                  </a:cubicBezTo>
                  <a:cubicBezTo>
                    <a:pt x="1104053" y="264160"/>
                    <a:pt x="1303866" y="132080"/>
                    <a:pt x="1503680" y="0"/>
                  </a:cubicBezTo>
                </a:path>
              </a:pathLst>
            </a:custGeom>
            <a:noFill/>
            <a:ln w="1016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93B88AB-7291-D04A-9BEC-0468EF49AC5B}"/>
                </a:ext>
              </a:extLst>
            </p:cNvPr>
            <p:cNvSpPr/>
            <p:nvPr/>
          </p:nvSpPr>
          <p:spPr>
            <a:xfrm rot="4051983">
              <a:off x="8533090" y="4907708"/>
              <a:ext cx="275658" cy="769190"/>
            </a:xfrm>
            <a:custGeom>
              <a:avLst/>
              <a:gdLst>
                <a:gd name="connsiteX0" fmla="*/ 0 w 1503680"/>
                <a:gd name="connsiteY0" fmla="*/ 853440 h 853440"/>
                <a:gd name="connsiteX1" fmla="*/ 853440 w 1503680"/>
                <a:gd name="connsiteY1" fmla="*/ 406400 h 853440"/>
                <a:gd name="connsiteX2" fmla="*/ 1503680 w 1503680"/>
                <a:gd name="connsiteY2" fmla="*/ 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3680" h="853440">
                  <a:moveTo>
                    <a:pt x="0" y="853440"/>
                  </a:moveTo>
                  <a:cubicBezTo>
                    <a:pt x="301413" y="701040"/>
                    <a:pt x="602827" y="548640"/>
                    <a:pt x="853440" y="406400"/>
                  </a:cubicBezTo>
                  <a:cubicBezTo>
                    <a:pt x="1104053" y="264160"/>
                    <a:pt x="1303866" y="132080"/>
                    <a:pt x="1503680" y="0"/>
                  </a:cubicBezTo>
                </a:path>
              </a:pathLst>
            </a:custGeom>
            <a:noFill/>
            <a:ln w="1016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0CBC3F7-E294-ED4B-A5F9-5642BF5A88EE}"/>
                </a:ext>
              </a:extLst>
            </p:cNvPr>
            <p:cNvSpPr txBox="1"/>
            <p:nvPr/>
          </p:nvSpPr>
          <p:spPr>
            <a:xfrm>
              <a:off x="9011856" y="4616946"/>
              <a:ext cx="33792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latin typeface="Avenir Book" panose="02000503020000020003" pitchFamily="2" charset="0"/>
                </a:rPr>
                <a:t>…</a:t>
              </a:r>
              <a:endParaRPr lang="en-CN" sz="5400" dirty="0">
                <a:latin typeface="Avenir Book" panose="02000503020000020003" pitchFamily="2" charset="0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4EB6700-1438-1B4B-9FD7-B7583C88769A}"/>
                </a:ext>
              </a:extLst>
            </p:cNvPr>
            <p:cNvSpPr/>
            <p:nvPr/>
          </p:nvSpPr>
          <p:spPr>
            <a:xfrm rot="4051983">
              <a:off x="13012636" y="4938942"/>
              <a:ext cx="275658" cy="769190"/>
            </a:xfrm>
            <a:custGeom>
              <a:avLst/>
              <a:gdLst>
                <a:gd name="connsiteX0" fmla="*/ 0 w 1503680"/>
                <a:gd name="connsiteY0" fmla="*/ 853440 h 853440"/>
                <a:gd name="connsiteX1" fmla="*/ 853440 w 1503680"/>
                <a:gd name="connsiteY1" fmla="*/ 406400 h 853440"/>
                <a:gd name="connsiteX2" fmla="*/ 1503680 w 1503680"/>
                <a:gd name="connsiteY2" fmla="*/ 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3680" h="853440">
                  <a:moveTo>
                    <a:pt x="0" y="853440"/>
                  </a:moveTo>
                  <a:cubicBezTo>
                    <a:pt x="301413" y="701040"/>
                    <a:pt x="602827" y="548640"/>
                    <a:pt x="853440" y="406400"/>
                  </a:cubicBezTo>
                  <a:cubicBezTo>
                    <a:pt x="1104053" y="264160"/>
                    <a:pt x="1303866" y="132080"/>
                    <a:pt x="1503680" y="0"/>
                  </a:cubicBezTo>
                </a:path>
              </a:pathLst>
            </a:custGeom>
            <a:noFill/>
            <a:ln w="1016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60" name="Left Brace 59">
              <a:extLst>
                <a:ext uri="{FF2B5EF4-FFF2-40B4-BE49-F238E27FC236}">
                  <a16:creationId xmlns:a16="http://schemas.microsoft.com/office/drawing/2014/main" id="{19CDE2CB-24BC-294D-80E1-94A62657BEEA}"/>
                </a:ext>
              </a:extLst>
            </p:cNvPr>
            <p:cNvSpPr/>
            <p:nvPr/>
          </p:nvSpPr>
          <p:spPr>
            <a:xfrm rot="10800000">
              <a:off x="16993644" y="2696948"/>
              <a:ext cx="631018" cy="2626593"/>
            </a:xfrm>
            <a:prstGeom prst="leftBrac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64EF3A9-F1B9-0F47-A0CD-B60A9AB96B47}"/>
              </a:ext>
            </a:extLst>
          </p:cNvPr>
          <p:cNvSpPr txBox="1"/>
          <p:nvPr/>
        </p:nvSpPr>
        <p:spPr>
          <a:xfrm>
            <a:off x="2460653" y="5449429"/>
            <a:ext cx="710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Hierarchical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Deformation</a:t>
            </a:r>
            <a:endParaRPr lang="en-CN" sz="3200" dirty="0"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45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7EA4CF1D-A557-9A40-87EA-C73F9BEB13A8}"/>
              </a:ext>
            </a:extLst>
          </p:cNvPr>
          <p:cNvSpPr txBox="1"/>
          <p:nvPr/>
        </p:nvSpPr>
        <p:spPr>
          <a:xfrm>
            <a:off x="-968299" y="91865"/>
            <a:ext cx="1054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Learn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and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Transfer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endParaRPr lang="en-US" altLang="zh-CN" sz="3200" dirty="0">
              <a:latin typeface="Avenir Book" panose="02000503020000020003" pitchFamily="2" charset="0"/>
            </a:endParaRPr>
          </a:p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Cross-Category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Shared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Deformation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Patterns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20FD2A-B6D8-8743-91CC-AA35C974F7F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37889"/>
            <a:ext cx="12233971" cy="6580474"/>
            <a:chOff x="-6629890" y="577495"/>
            <a:chExt cx="12909279" cy="69437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52DA1B-71CF-FA40-8CD1-2D6DCA32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048382" y="4561455"/>
              <a:ext cx="5061759" cy="28472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484F13-A21C-3E41-9668-D1E85D0C7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48884" y="2554742"/>
              <a:ext cx="5061759" cy="284723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52936BD-2CB8-C74B-90FC-F93BB7AF47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6629890" y="577495"/>
              <a:ext cx="12909279" cy="6943712"/>
              <a:chOff x="-6629890" y="577495"/>
              <a:chExt cx="12909279" cy="694371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2219F12-CC64-9B4E-A184-A23E9118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610752" y="577495"/>
                <a:ext cx="5061759" cy="2847239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0ACE17B-3CB7-3E4D-98BE-A88756AEA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535004" y="4673968"/>
                <a:ext cx="5061759" cy="284723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F083078-B584-FD4B-84C1-325100AC9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929743" y="669521"/>
                <a:ext cx="5061759" cy="284723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9146802-A6CC-F748-9EEC-12E497055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6629890" y="2680253"/>
                <a:ext cx="5061759" cy="2847239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E65427C5-97A8-B24C-94E2-A849BA04F3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510437" y="2025044"/>
                <a:ext cx="1922886" cy="0"/>
              </a:xfrm>
              <a:prstGeom prst="straightConnector1">
                <a:avLst/>
              </a:prstGeom>
              <a:ln w="2032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F7F41F11-0DC3-5642-A574-CD1F240BA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616636" y="3892424"/>
                <a:ext cx="1922886" cy="0"/>
              </a:xfrm>
              <a:prstGeom prst="straightConnector1">
                <a:avLst/>
              </a:prstGeom>
              <a:ln w="2032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92677E0-9AA0-FF48-9E66-015E8EDBED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529577" y="5811248"/>
                <a:ext cx="1922886" cy="0"/>
              </a:xfrm>
              <a:prstGeom prst="straightConnector1">
                <a:avLst/>
              </a:prstGeom>
              <a:ln w="2032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8720033-4066-6F4C-84DF-9AE5D24D7BC3}"/>
                  </a:ext>
                </a:extLst>
              </p:cNvPr>
              <p:cNvSpPr/>
              <p:nvPr/>
            </p:nvSpPr>
            <p:spPr>
              <a:xfrm rot="10800000" flipH="1" flipV="1">
                <a:off x="2038099" y="1892857"/>
                <a:ext cx="744062" cy="1699515"/>
              </a:xfrm>
              <a:custGeom>
                <a:avLst/>
                <a:gdLst>
                  <a:gd name="connsiteX0" fmla="*/ 0 w 735291"/>
                  <a:gd name="connsiteY0" fmla="*/ 0 h 1913641"/>
                  <a:gd name="connsiteX1" fmla="*/ 386499 w 735291"/>
                  <a:gd name="connsiteY1" fmla="*/ 452487 h 1913641"/>
                  <a:gd name="connsiteX2" fmla="*/ 575035 w 735291"/>
                  <a:gd name="connsiteY2" fmla="*/ 1545996 h 1913641"/>
                  <a:gd name="connsiteX3" fmla="*/ 735291 w 735291"/>
                  <a:gd name="connsiteY3" fmla="*/ 1913641 h 191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5291" h="1913641">
                    <a:moveTo>
                      <a:pt x="0" y="0"/>
                    </a:moveTo>
                    <a:cubicBezTo>
                      <a:pt x="145330" y="97410"/>
                      <a:pt x="290660" y="194821"/>
                      <a:pt x="386499" y="452487"/>
                    </a:cubicBezTo>
                    <a:cubicBezTo>
                      <a:pt x="482338" y="710153"/>
                      <a:pt x="516903" y="1302470"/>
                      <a:pt x="575035" y="1545996"/>
                    </a:cubicBezTo>
                    <a:cubicBezTo>
                      <a:pt x="633167" y="1789522"/>
                      <a:pt x="684229" y="1851581"/>
                      <a:pt x="735291" y="1913641"/>
                    </a:cubicBezTo>
                  </a:path>
                </a:pathLst>
              </a:custGeom>
              <a:noFill/>
              <a:ln w="177800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979071F8-EE26-1D49-A5E7-A2EF7BA5F62C}"/>
                  </a:ext>
                </a:extLst>
              </p:cNvPr>
              <p:cNvSpPr/>
              <p:nvPr/>
            </p:nvSpPr>
            <p:spPr>
              <a:xfrm rot="18744988" flipV="1">
                <a:off x="1711439" y="5204613"/>
                <a:ext cx="1410453" cy="394734"/>
              </a:xfrm>
              <a:custGeom>
                <a:avLst/>
                <a:gdLst>
                  <a:gd name="connsiteX0" fmla="*/ 0 w 735291"/>
                  <a:gd name="connsiteY0" fmla="*/ 0 h 1913641"/>
                  <a:gd name="connsiteX1" fmla="*/ 386499 w 735291"/>
                  <a:gd name="connsiteY1" fmla="*/ 452487 h 1913641"/>
                  <a:gd name="connsiteX2" fmla="*/ 575035 w 735291"/>
                  <a:gd name="connsiteY2" fmla="*/ 1545996 h 1913641"/>
                  <a:gd name="connsiteX3" fmla="*/ 735291 w 735291"/>
                  <a:gd name="connsiteY3" fmla="*/ 1913641 h 191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5291" h="1913641">
                    <a:moveTo>
                      <a:pt x="0" y="0"/>
                    </a:moveTo>
                    <a:cubicBezTo>
                      <a:pt x="145330" y="97410"/>
                      <a:pt x="290660" y="194821"/>
                      <a:pt x="386499" y="452487"/>
                    </a:cubicBezTo>
                    <a:cubicBezTo>
                      <a:pt x="482338" y="710153"/>
                      <a:pt x="516903" y="1302470"/>
                      <a:pt x="575035" y="1545996"/>
                    </a:cubicBezTo>
                    <a:cubicBezTo>
                      <a:pt x="633167" y="1789522"/>
                      <a:pt x="684229" y="1851581"/>
                      <a:pt x="735291" y="1913641"/>
                    </a:cubicBezTo>
                  </a:path>
                </a:pathLst>
              </a:custGeom>
              <a:noFill/>
              <a:ln w="177800">
                <a:solidFill>
                  <a:schemeClr val="bg1">
                    <a:lumMod val="8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84A67318-3D35-2343-9964-A2A3518B4607}"/>
                  </a:ext>
                </a:extLst>
              </p:cNvPr>
              <p:cNvSpPr/>
              <p:nvPr/>
            </p:nvSpPr>
            <p:spPr>
              <a:xfrm>
                <a:off x="2826933" y="2780907"/>
                <a:ext cx="3452456" cy="263242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  <a:alpha val="6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Cross-Category</a:t>
                </a:r>
                <a:r>
                  <a:rPr lang="zh-CN" altLang="en-US" sz="32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Shared</a:t>
                </a:r>
                <a:r>
                  <a:rPr lang="zh-CN" altLang="en-US" sz="32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Deformation</a:t>
                </a:r>
                <a:r>
                  <a:rPr lang="zh-CN" altLang="en-US" sz="32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Patterns</a:t>
                </a:r>
                <a:endParaRPr lang="en-CN" sz="3200" dirty="0">
                  <a:solidFill>
                    <a:schemeClr val="tx1"/>
                  </a:solidFill>
                  <a:latin typeface="Avenir Book" panose="02000503020000020003" pitchFamily="2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30374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A1FAED-CB38-A646-B02C-D5F11F04F1B4}"/>
              </a:ext>
            </a:extLst>
          </p:cNvPr>
          <p:cNvSpPr txBox="1"/>
          <p:nvPr/>
        </p:nvSpPr>
        <p:spPr>
          <a:xfrm>
            <a:off x="-968299" y="91865"/>
            <a:ext cx="1054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Learn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and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Transfer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endParaRPr lang="en-US" altLang="zh-CN" sz="3200" dirty="0">
              <a:latin typeface="Avenir Book" panose="02000503020000020003" pitchFamily="2" charset="0"/>
            </a:endParaRPr>
          </a:p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Cross-Category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Shared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Deformation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Patterns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9663B-FFF1-7846-8F4C-695406577B7C}"/>
              </a:ext>
            </a:extLst>
          </p:cNvPr>
          <p:cNvGrpSpPr>
            <a:grpSpLocks noChangeAspect="1"/>
          </p:cNvGrpSpPr>
          <p:nvPr/>
        </p:nvGrpSpPr>
        <p:grpSpPr>
          <a:xfrm>
            <a:off x="-1297818" y="662169"/>
            <a:ext cx="15012349" cy="6556194"/>
            <a:chOff x="5667159" y="-36430"/>
            <a:chExt cx="15729004" cy="68691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5340CF-F742-5D44-98F1-164C64D0D312}"/>
                </a:ext>
              </a:extLst>
            </p:cNvPr>
            <p:cNvGrpSpPr/>
            <p:nvPr/>
          </p:nvGrpSpPr>
          <p:grpSpPr>
            <a:xfrm>
              <a:off x="5708609" y="-36430"/>
              <a:ext cx="5587732" cy="3143099"/>
              <a:chOff x="684732" y="466082"/>
              <a:chExt cx="5587731" cy="314309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C205C11-3700-454A-A171-ED3084563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4732" y="466082"/>
                <a:ext cx="5587731" cy="314309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8EA3D54-C96C-7E4E-A125-6CB864F465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390"/>
              <a:stretch/>
            </p:blipFill>
            <p:spPr>
              <a:xfrm>
                <a:off x="3556269" y="466082"/>
                <a:ext cx="2716194" cy="314309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54DF47A-7345-884A-9B0E-89384ABA9F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1390"/>
              <a:stretch/>
            </p:blipFill>
            <p:spPr>
              <a:xfrm>
                <a:off x="684733" y="466082"/>
                <a:ext cx="2716194" cy="3143099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202C72-B50E-D643-AC08-2AF3D7DCBF14}"/>
                </a:ext>
              </a:extLst>
            </p:cNvPr>
            <p:cNvGrpSpPr/>
            <p:nvPr/>
          </p:nvGrpSpPr>
          <p:grpSpPr>
            <a:xfrm>
              <a:off x="5667159" y="1920441"/>
              <a:ext cx="5587732" cy="3143099"/>
              <a:chOff x="412015" y="802967"/>
              <a:chExt cx="5587731" cy="314309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D6A31A9-7816-274C-9C7D-2822C332E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015" y="802967"/>
                <a:ext cx="5587731" cy="314309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3EB0F23-246F-F440-B406-E6C76421B5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1390"/>
              <a:stretch/>
            </p:blipFill>
            <p:spPr>
              <a:xfrm>
                <a:off x="412016" y="802967"/>
                <a:ext cx="2716193" cy="314309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BAF1211-028F-7349-B346-D68E03EEB6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1390"/>
              <a:stretch/>
            </p:blipFill>
            <p:spPr>
              <a:xfrm>
                <a:off x="3283550" y="802967"/>
                <a:ext cx="2716195" cy="3143099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59418A-D522-3348-BAB8-4FB4275725B2}"/>
                </a:ext>
              </a:extLst>
            </p:cNvPr>
            <p:cNvGrpSpPr/>
            <p:nvPr/>
          </p:nvGrpSpPr>
          <p:grpSpPr>
            <a:xfrm>
              <a:off x="5715142" y="3689643"/>
              <a:ext cx="5587732" cy="3143099"/>
              <a:chOff x="4665713" y="3169930"/>
              <a:chExt cx="5587732" cy="314309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36D5852-AE94-3B40-A57B-BF3FBBA89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65713" y="3169930"/>
                <a:ext cx="5587732" cy="3143099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5FD1291-5F87-6746-B119-45AC24E8DC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4170"/>
              <a:stretch/>
            </p:blipFill>
            <p:spPr>
              <a:xfrm>
                <a:off x="7692587" y="3169930"/>
                <a:ext cx="2560857" cy="314309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F3C5C61-AEAE-B34D-B18A-58D6F6B555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47129" r="48610"/>
              <a:stretch/>
            </p:blipFill>
            <p:spPr>
              <a:xfrm>
                <a:off x="7299159" y="3169930"/>
                <a:ext cx="238090" cy="3143099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82E64B-B469-BE4E-8DB6-3E2F1E2B4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556245" y="0"/>
              <a:ext cx="4559946" cy="256497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03582A-9A33-0A46-9579-A5A3297F9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36216" y="1027402"/>
              <a:ext cx="4559946" cy="2564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957CB3-145C-F84E-A8D9-9887CBC2C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835544" y="2362526"/>
              <a:ext cx="3560619" cy="20028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172174-233E-BB4C-8FA9-6B8F32FA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950545" y="2602163"/>
              <a:ext cx="3560619" cy="20028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008BB2-86E1-4A46-A998-669534BC7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938837" y="4525278"/>
              <a:ext cx="3560619" cy="200284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6802A1-4F7A-994D-9ACB-D8B2BAFCE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37644" t="49412" r="33556" b="18251"/>
            <a:stretch/>
          </p:blipFill>
          <p:spPr>
            <a:xfrm>
              <a:off x="17500993" y="4124898"/>
              <a:ext cx="1289305" cy="869281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03CCE2E-6624-334D-9BA4-DA9A71D430C4}"/>
                </a:ext>
              </a:extLst>
            </p:cNvPr>
            <p:cNvSpPr/>
            <p:nvPr/>
          </p:nvSpPr>
          <p:spPr>
            <a:xfrm>
              <a:off x="10059485" y="1457638"/>
              <a:ext cx="1299803" cy="1134813"/>
            </a:xfrm>
            <a:custGeom>
              <a:avLst/>
              <a:gdLst>
                <a:gd name="connsiteX0" fmla="*/ 0 w 735291"/>
                <a:gd name="connsiteY0" fmla="*/ 0 h 1913641"/>
                <a:gd name="connsiteX1" fmla="*/ 386499 w 735291"/>
                <a:gd name="connsiteY1" fmla="*/ 452487 h 1913641"/>
                <a:gd name="connsiteX2" fmla="*/ 575035 w 735291"/>
                <a:gd name="connsiteY2" fmla="*/ 1545996 h 1913641"/>
                <a:gd name="connsiteX3" fmla="*/ 735291 w 735291"/>
                <a:gd name="connsiteY3" fmla="*/ 1913641 h 191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91" h="1913641">
                  <a:moveTo>
                    <a:pt x="0" y="0"/>
                  </a:moveTo>
                  <a:cubicBezTo>
                    <a:pt x="145330" y="97410"/>
                    <a:pt x="290660" y="194821"/>
                    <a:pt x="386499" y="452487"/>
                  </a:cubicBezTo>
                  <a:cubicBezTo>
                    <a:pt x="482338" y="710153"/>
                    <a:pt x="516903" y="1302470"/>
                    <a:pt x="575035" y="1545996"/>
                  </a:cubicBezTo>
                  <a:cubicBezTo>
                    <a:pt x="633167" y="1789522"/>
                    <a:pt x="684229" y="1851581"/>
                    <a:pt x="735291" y="1913641"/>
                  </a:cubicBezTo>
                </a:path>
              </a:pathLst>
            </a:custGeom>
            <a:noFill/>
            <a:ln w="203200">
              <a:solidFill>
                <a:schemeClr val="accent5">
                  <a:lumMod val="40000"/>
                  <a:lumOff val="6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4F6293D-738E-C541-8159-8D36C6E82D05}"/>
                </a:ext>
              </a:extLst>
            </p:cNvPr>
            <p:cNvSpPr/>
            <p:nvPr/>
          </p:nvSpPr>
          <p:spPr>
            <a:xfrm rot="11085697" flipH="1">
              <a:off x="10138224" y="3545607"/>
              <a:ext cx="1046038" cy="1940667"/>
            </a:xfrm>
            <a:custGeom>
              <a:avLst/>
              <a:gdLst>
                <a:gd name="connsiteX0" fmla="*/ 0 w 735291"/>
                <a:gd name="connsiteY0" fmla="*/ 0 h 1913641"/>
                <a:gd name="connsiteX1" fmla="*/ 386499 w 735291"/>
                <a:gd name="connsiteY1" fmla="*/ 452487 h 1913641"/>
                <a:gd name="connsiteX2" fmla="*/ 575035 w 735291"/>
                <a:gd name="connsiteY2" fmla="*/ 1545996 h 1913641"/>
                <a:gd name="connsiteX3" fmla="*/ 735291 w 735291"/>
                <a:gd name="connsiteY3" fmla="*/ 1913641 h 191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91" h="1913641">
                  <a:moveTo>
                    <a:pt x="0" y="0"/>
                  </a:moveTo>
                  <a:cubicBezTo>
                    <a:pt x="145330" y="97410"/>
                    <a:pt x="290660" y="194821"/>
                    <a:pt x="386499" y="452487"/>
                  </a:cubicBezTo>
                  <a:cubicBezTo>
                    <a:pt x="482338" y="710153"/>
                    <a:pt x="516903" y="1302470"/>
                    <a:pt x="575035" y="1545996"/>
                  </a:cubicBezTo>
                  <a:cubicBezTo>
                    <a:pt x="633167" y="1789522"/>
                    <a:pt x="684229" y="1851581"/>
                    <a:pt x="735291" y="1913641"/>
                  </a:cubicBezTo>
                </a:path>
              </a:pathLst>
            </a:custGeom>
            <a:noFill/>
            <a:ln w="203200">
              <a:solidFill>
                <a:schemeClr val="accent5">
                  <a:lumMod val="40000"/>
                  <a:lumOff val="6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ABF97AF-CCCE-0E49-8A2E-1865DB036DE8}"/>
                </a:ext>
              </a:extLst>
            </p:cNvPr>
            <p:cNvSpPr/>
            <p:nvPr/>
          </p:nvSpPr>
          <p:spPr>
            <a:xfrm>
              <a:off x="14816236" y="3833445"/>
              <a:ext cx="1429407" cy="2391353"/>
            </a:xfrm>
            <a:custGeom>
              <a:avLst/>
              <a:gdLst>
                <a:gd name="connsiteX0" fmla="*/ 0 w 735291"/>
                <a:gd name="connsiteY0" fmla="*/ 0 h 1913641"/>
                <a:gd name="connsiteX1" fmla="*/ 386499 w 735291"/>
                <a:gd name="connsiteY1" fmla="*/ 452487 h 1913641"/>
                <a:gd name="connsiteX2" fmla="*/ 575035 w 735291"/>
                <a:gd name="connsiteY2" fmla="*/ 1545996 h 1913641"/>
                <a:gd name="connsiteX3" fmla="*/ 735291 w 735291"/>
                <a:gd name="connsiteY3" fmla="*/ 1913641 h 191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91" h="1913641">
                  <a:moveTo>
                    <a:pt x="0" y="0"/>
                  </a:moveTo>
                  <a:cubicBezTo>
                    <a:pt x="145330" y="97410"/>
                    <a:pt x="290660" y="194821"/>
                    <a:pt x="386499" y="452487"/>
                  </a:cubicBezTo>
                  <a:cubicBezTo>
                    <a:pt x="482338" y="710153"/>
                    <a:pt x="516903" y="1302470"/>
                    <a:pt x="575035" y="1545996"/>
                  </a:cubicBezTo>
                  <a:cubicBezTo>
                    <a:pt x="633167" y="1789522"/>
                    <a:pt x="684229" y="1851581"/>
                    <a:pt x="735291" y="1913641"/>
                  </a:cubicBezTo>
                </a:path>
              </a:pathLst>
            </a:custGeom>
            <a:noFill/>
            <a:ln w="203200"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1EB0AFC-1D4F-714C-8EDE-0609F88EE73F}"/>
                </a:ext>
              </a:extLst>
            </p:cNvPr>
            <p:cNvSpPr/>
            <p:nvPr/>
          </p:nvSpPr>
          <p:spPr>
            <a:xfrm rot="11085697" flipH="1">
              <a:off x="14805887" y="530228"/>
              <a:ext cx="1266946" cy="2009788"/>
            </a:xfrm>
            <a:custGeom>
              <a:avLst/>
              <a:gdLst>
                <a:gd name="connsiteX0" fmla="*/ 0 w 735291"/>
                <a:gd name="connsiteY0" fmla="*/ 0 h 1913641"/>
                <a:gd name="connsiteX1" fmla="*/ 386499 w 735291"/>
                <a:gd name="connsiteY1" fmla="*/ 452487 h 1913641"/>
                <a:gd name="connsiteX2" fmla="*/ 575035 w 735291"/>
                <a:gd name="connsiteY2" fmla="*/ 1545996 h 1913641"/>
                <a:gd name="connsiteX3" fmla="*/ 735291 w 735291"/>
                <a:gd name="connsiteY3" fmla="*/ 1913641 h 191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91" h="1913641">
                  <a:moveTo>
                    <a:pt x="0" y="0"/>
                  </a:moveTo>
                  <a:cubicBezTo>
                    <a:pt x="145330" y="97410"/>
                    <a:pt x="290660" y="194821"/>
                    <a:pt x="386499" y="452487"/>
                  </a:cubicBezTo>
                  <a:cubicBezTo>
                    <a:pt x="482338" y="710153"/>
                    <a:pt x="516903" y="1302470"/>
                    <a:pt x="575035" y="1545996"/>
                  </a:cubicBezTo>
                  <a:cubicBezTo>
                    <a:pt x="633167" y="1789522"/>
                    <a:pt x="684229" y="1851581"/>
                    <a:pt x="735291" y="1913641"/>
                  </a:cubicBezTo>
                </a:path>
              </a:pathLst>
            </a:custGeom>
            <a:noFill/>
            <a:ln w="203200"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1A2800C-4167-F24E-B0C9-E370A1A3FEE6}"/>
                </a:ext>
              </a:extLst>
            </p:cNvPr>
            <p:cNvSpPr/>
            <p:nvPr/>
          </p:nvSpPr>
          <p:spPr>
            <a:xfrm>
              <a:off x="11321276" y="1830579"/>
              <a:ext cx="3452456" cy="263242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Cross-Category</a:t>
              </a:r>
              <a:r>
                <a:rPr lang="zh-CN" altLang="en-US" sz="32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 </a:t>
              </a:r>
              <a:r>
                <a:rPr lang="en-US" altLang="zh-CN" sz="32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Shared</a:t>
              </a:r>
              <a:r>
                <a:rPr lang="zh-CN" altLang="en-US" sz="32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 </a:t>
              </a:r>
              <a:r>
                <a:rPr lang="en-US" altLang="zh-CN" sz="32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Deformation</a:t>
              </a:r>
              <a:r>
                <a:rPr lang="zh-CN" altLang="en-US" sz="32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 </a:t>
              </a:r>
              <a:r>
                <a:rPr lang="en-US" altLang="zh-CN" sz="32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Patterns</a:t>
              </a:r>
              <a:endParaRPr lang="en-CN" sz="3200" dirty="0">
                <a:solidFill>
                  <a:schemeClr val="tx1"/>
                </a:solidFill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596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ADECBA-3BC7-504D-BD78-BC8232240920}"/>
              </a:ext>
            </a:extLst>
          </p:cNvPr>
          <p:cNvGrpSpPr>
            <a:grpSpLocks noChangeAspect="1"/>
          </p:cNvGrpSpPr>
          <p:nvPr/>
        </p:nvGrpSpPr>
        <p:grpSpPr>
          <a:xfrm>
            <a:off x="-190554" y="1050326"/>
            <a:ext cx="13214457" cy="5812393"/>
            <a:chOff x="-5823811" y="-499571"/>
            <a:chExt cx="18731224" cy="82389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18AD76F-7A6F-3C47-B307-479732AC39B4}"/>
                </a:ext>
              </a:extLst>
            </p:cNvPr>
            <p:cNvGrpSpPr/>
            <p:nvPr/>
          </p:nvGrpSpPr>
          <p:grpSpPr>
            <a:xfrm>
              <a:off x="4799014" y="2381308"/>
              <a:ext cx="3241956" cy="2650922"/>
              <a:chOff x="7897032" y="2927239"/>
              <a:chExt cx="1693353" cy="140709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2DA9707-F871-F14A-A55D-DA1834FAA1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97032" y="2931414"/>
                <a:ext cx="358218" cy="36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D5E5C36-1602-064C-995F-84D2983A86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97032" y="3470240"/>
                <a:ext cx="358218" cy="36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35B2510-FE70-264F-873A-7D0B318860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97032" y="3974329"/>
                <a:ext cx="358218" cy="36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B0B0CC5-5D74-A340-BBA4-2FE4EAB8BC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93639" y="2927239"/>
                <a:ext cx="358218" cy="36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6025E68-34DE-2140-9F40-1576F10EB7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93639" y="3481564"/>
                <a:ext cx="358218" cy="36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26E2942-B436-A243-B6B2-D2AF0A3F86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84212" y="3974329"/>
                <a:ext cx="358218" cy="36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6CD1F1F-D4CA-0A40-86D2-AF3EFA1EDE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32167" y="2931414"/>
                <a:ext cx="358218" cy="36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18D181C-AB57-614B-9EE8-B3EF174E88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32167" y="3470240"/>
                <a:ext cx="358218" cy="36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3514153-4533-B346-B521-7935CC7343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32167" y="3974329"/>
                <a:ext cx="358218" cy="36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7ECCA97-B06A-7441-8818-B1E7CEC8BDE7}"/>
                  </a:ext>
                </a:extLst>
              </p:cNvPr>
              <p:cNvCxnSpPr>
                <a:stCxn id="5" idx="6"/>
                <a:endCxn id="9" idx="2"/>
              </p:cNvCxnSpPr>
              <p:nvPr/>
            </p:nvCxnSpPr>
            <p:spPr>
              <a:xfrm>
                <a:off x="8255250" y="3111414"/>
                <a:ext cx="338389" cy="550150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82B6DD9-3010-904C-9811-574C15D61825}"/>
                  </a:ext>
                </a:extLst>
              </p:cNvPr>
              <p:cNvCxnSpPr>
                <a:cxnSpLocks/>
                <a:stCxn id="6" idx="6"/>
                <a:endCxn id="8" idx="2"/>
              </p:cNvCxnSpPr>
              <p:nvPr/>
            </p:nvCxnSpPr>
            <p:spPr>
              <a:xfrm flipV="1">
                <a:off x="8255250" y="3107239"/>
                <a:ext cx="338389" cy="543001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36F621E-B31F-C04E-BBE3-39CE662F35AE}"/>
                  </a:ext>
                </a:extLst>
              </p:cNvPr>
              <p:cNvCxnSpPr>
                <a:cxnSpLocks/>
                <a:stCxn id="6" idx="6"/>
                <a:endCxn id="10" idx="2"/>
              </p:cNvCxnSpPr>
              <p:nvPr/>
            </p:nvCxnSpPr>
            <p:spPr>
              <a:xfrm>
                <a:off x="8255250" y="3650240"/>
                <a:ext cx="328962" cy="504089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8F2B40C-7E63-7444-BBC8-C925A13F9085}"/>
                  </a:ext>
                </a:extLst>
              </p:cNvPr>
              <p:cNvCxnSpPr>
                <a:cxnSpLocks/>
                <a:stCxn id="6" idx="6"/>
                <a:endCxn id="9" idx="2"/>
              </p:cNvCxnSpPr>
              <p:nvPr/>
            </p:nvCxnSpPr>
            <p:spPr>
              <a:xfrm>
                <a:off x="8255250" y="3650240"/>
                <a:ext cx="338389" cy="11324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EA354A4-6B09-884C-A5ED-0475EA90763A}"/>
                  </a:ext>
                </a:extLst>
              </p:cNvPr>
              <p:cNvCxnSpPr>
                <a:cxnSpLocks/>
                <a:stCxn id="7" idx="6"/>
                <a:endCxn id="9" idx="2"/>
              </p:cNvCxnSpPr>
              <p:nvPr/>
            </p:nvCxnSpPr>
            <p:spPr>
              <a:xfrm flipV="1">
                <a:off x="8255250" y="3661564"/>
                <a:ext cx="338389" cy="492765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FB78828-C048-0A4D-A28C-F88F1720305D}"/>
                  </a:ext>
                </a:extLst>
              </p:cNvPr>
              <p:cNvCxnSpPr>
                <a:cxnSpLocks/>
                <a:stCxn id="12" idx="2"/>
                <a:endCxn id="9" idx="6"/>
              </p:cNvCxnSpPr>
              <p:nvPr/>
            </p:nvCxnSpPr>
            <p:spPr>
              <a:xfrm flipH="1">
                <a:off x="8951857" y="3650240"/>
                <a:ext cx="280310" cy="11324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7489966-C566-734C-8936-24A155BB2BFF}"/>
                  </a:ext>
                </a:extLst>
              </p:cNvPr>
              <p:cNvCxnSpPr>
                <a:cxnSpLocks/>
                <a:stCxn id="11" idx="2"/>
                <a:endCxn id="9" idx="6"/>
              </p:cNvCxnSpPr>
              <p:nvPr/>
            </p:nvCxnSpPr>
            <p:spPr>
              <a:xfrm flipH="1">
                <a:off x="8951857" y="3111414"/>
                <a:ext cx="280310" cy="550150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EB5C12D-390B-B845-8942-C96EF0291B0E}"/>
                  </a:ext>
                </a:extLst>
              </p:cNvPr>
              <p:cNvCxnSpPr>
                <a:cxnSpLocks/>
                <a:stCxn id="8" idx="6"/>
                <a:endCxn id="12" idx="2"/>
              </p:cNvCxnSpPr>
              <p:nvPr/>
            </p:nvCxnSpPr>
            <p:spPr>
              <a:xfrm>
                <a:off x="8951857" y="3107239"/>
                <a:ext cx="280310" cy="543001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78EB4F1-CF4D-3942-A71A-061804493072}"/>
                  </a:ext>
                </a:extLst>
              </p:cNvPr>
              <p:cNvCxnSpPr>
                <a:cxnSpLocks/>
                <a:stCxn id="10" idx="6"/>
                <a:endCxn id="12" idx="1"/>
              </p:cNvCxnSpPr>
              <p:nvPr/>
            </p:nvCxnSpPr>
            <p:spPr>
              <a:xfrm flipV="1">
                <a:off x="8942430" y="3522961"/>
                <a:ext cx="342197" cy="631368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968EE2-6D31-9B45-BA80-18EC30DEE217}"/>
                  </a:ext>
                </a:extLst>
              </p:cNvPr>
              <p:cNvCxnSpPr>
                <a:cxnSpLocks/>
                <a:stCxn id="13" idx="2"/>
                <a:endCxn id="9" idx="6"/>
              </p:cNvCxnSpPr>
              <p:nvPr/>
            </p:nvCxnSpPr>
            <p:spPr>
              <a:xfrm flipH="1" flipV="1">
                <a:off x="8951857" y="3661564"/>
                <a:ext cx="280310" cy="492765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68A3E0F-C339-844F-A0EA-7ED3A13E1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823811" y="-364090"/>
              <a:ext cx="5555645" cy="312505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2804E8-4015-2045-8058-88A8A0D2C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823811" y="4614326"/>
              <a:ext cx="5555645" cy="312505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E16B6DF-B375-7042-A103-08665705D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461968" y="-499571"/>
              <a:ext cx="5555645" cy="312505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238C8C0-0277-E44B-A9D8-BCA480E0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333545" y="4398702"/>
              <a:ext cx="5555645" cy="312505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6C62866-ED10-E14B-9734-D8EE43462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461968" y="2033575"/>
              <a:ext cx="5555645" cy="312505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EAFEBAA-2656-694D-B074-A3A19234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5823810" y="2125118"/>
              <a:ext cx="5555645" cy="312505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6FF736-056F-A141-A3E4-DF19C0319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7742" r="32929"/>
            <a:stretch/>
          </p:blipFill>
          <p:spPr>
            <a:xfrm>
              <a:off x="9664911" y="1213127"/>
              <a:ext cx="2349957" cy="4765946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CE48DC8-A06D-314F-9BEB-A50750EE4AB6}"/>
                </a:ext>
              </a:extLst>
            </p:cNvPr>
            <p:cNvCxnSpPr>
              <a:cxnSpLocks/>
            </p:cNvCxnSpPr>
            <p:nvPr/>
          </p:nvCxnSpPr>
          <p:spPr>
            <a:xfrm>
              <a:off x="8222998" y="3683634"/>
              <a:ext cx="1469056" cy="1"/>
            </a:xfrm>
            <a:prstGeom prst="straightConnector1">
              <a:avLst/>
            </a:prstGeom>
            <a:ln w="2032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3570EF1-8FF3-3049-92B9-090FFB6E6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59921" y="3314050"/>
              <a:ext cx="820361" cy="914885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6E7885B-465F-9644-A892-1D6F00B6BAAA}"/>
                </a:ext>
              </a:extLst>
            </p:cNvPr>
            <p:cNvCxnSpPr>
              <a:cxnSpLocks/>
            </p:cNvCxnSpPr>
            <p:nvPr/>
          </p:nvCxnSpPr>
          <p:spPr>
            <a:xfrm>
              <a:off x="10773809" y="2354816"/>
              <a:ext cx="0" cy="1155322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7740E73-A648-984E-8E97-F4EF7B047E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90424" y="2354816"/>
              <a:ext cx="1109097" cy="992268"/>
            </a:xfrm>
            <a:prstGeom prst="straightConnector1">
              <a:avLst/>
            </a:prstGeom>
            <a:ln w="76200">
              <a:solidFill>
                <a:srgbClr val="EA7D8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63FBDB3-DF3C-FA4F-81FB-C75B9ACDB310}"/>
                </a:ext>
              </a:extLst>
            </p:cNvPr>
            <p:cNvCxnSpPr>
              <a:cxnSpLocks/>
            </p:cNvCxnSpPr>
            <p:nvPr/>
          </p:nvCxnSpPr>
          <p:spPr>
            <a:xfrm>
              <a:off x="-1878791" y="1058569"/>
              <a:ext cx="1875885" cy="0"/>
            </a:xfrm>
            <a:prstGeom prst="straightConnector1">
              <a:avLst/>
            </a:prstGeom>
            <a:ln w="2032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3B7493E-2BE0-3E4D-9898-A7645D48D5AC}"/>
                </a:ext>
              </a:extLst>
            </p:cNvPr>
            <p:cNvCxnSpPr>
              <a:cxnSpLocks/>
            </p:cNvCxnSpPr>
            <p:nvPr/>
          </p:nvCxnSpPr>
          <p:spPr>
            <a:xfrm>
              <a:off x="-1870032" y="3487000"/>
              <a:ext cx="1875885" cy="0"/>
            </a:xfrm>
            <a:prstGeom prst="straightConnector1">
              <a:avLst/>
            </a:prstGeom>
            <a:ln w="2032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92FB9C-66BB-3B47-9278-DA5873C617C4}"/>
                </a:ext>
              </a:extLst>
            </p:cNvPr>
            <p:cNvCxnSpPr>
              <a:cxnSpLocks/>
            </p:cNvCxnSpPr>
            <p:nvPr/>
          </p:nvCxnSpPr>
          <p:spPr>
            <a:xfrm>
              <a:off x="-1800317" y="5911122"/>
              <a:ext cx="1875885" cy="0"/>
            </a:xfrm>
            <a:prstGeom prst="straightConnector1">
              <a:avLst/>
            </a:prstGeom>
            <a:ln w="203200">
              <a:solidFill>
                <a:schemeClr val="bg1">
                  <a:lumMod val="8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AF2071B-1EB6-314D-AEEA-44CE9C9E121B}"/>
                </a:ext>
              </a:extLst>
            </p:cNvPr>
            <p:cNvSpPr txBox="1"/>
            <p:nvPr/>
          </p:nvSpPr>
          <p:spPr>
            <a:xfrm>
              <a:off x="8640207" y="4887626"/>
              <a:ext cx="4267206" cy="222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Avenir Book" panose="02000503020000020003" pitchFamily="2" charset="0"/>
                </a:rPr>
                <a:t>Common</a:t>
              </a:r>
              <a:r>
                <a:rPr lang="zh-CN" altLang="en-US" sz="3200" dirty="0">
                  <a:latin typeface="Avenir Book" panose="02000503020000020003" pitchFamily="2" charset="0"/>
                </a:rPr>
                <a:t> </a:t>
              </a:r>
              <a:r>
                <a:rPr lang="en-US" altLang="zh-CN" sz="3200" dirty="0">
                  <a:latin typeface="Avenir Book" panose="02000503020000020003" pitchFamily="2" charset="0"/>
                </a:rPr>
                <a:t>Deformation</a:t>
              </a:r>
              <a:r>
                <a:rPr lang="zh-CN" altLang="en-US" sz="3200" dirty="0">
                  <a:latin typeface="Avenir Book" panose="02000503020000020003" pitchFamily="2" charset="0"/>
                </a:rPr>
                <a:t> </a:t>
              </a:r>
              <a:r>
                <a:rPr lang="en-US" altLang="zh-CN" sz="3200" dirty="0">
                  <a:latin typeface="Avenir Book" panose="02000503020000020003" pitchFamily="2" charset="0"/>
                </a:rPr>
                <a:t>Modes</a:t>
              </a:r>
              <a:endParaRPr lang="en-CN" sz="3200" dirty="0">
                <a:latin typeface="Avenir Book" panose="02000503020000020003" pitchFamily="2" charset="0"/>
              </a:endParaRPr>
            </a:p>
          </p:txBody>
        </p:sp>
        <p:sp>
          <p:nvSpPr>
            <p:cNvPr id="2" name="Double Brace 1">
              <a:extLst>
                <a:ext uri="{FF2B5EF4-FFF2-40B4-BE49-F238E27FC236}">
                  <a16:creationId xmlns:a16="http://schemas.microsoft.com/office/drawing/2014/main" id="{989571D8-EE78-DF46-84C4-FD227E0BA09B}"/>
                </a:ext>
              </a:extLst>
            </p:cNvPr>
            <p:cNvSpPr/>
            <p:nvPr/>
          </p:nvSpPr>
          <p:spPr>
            <a:xfrm>
              <a:off x="-5209580" y="320202"/>
              <a:ext cx="8462135" cy="6733436"/>
            </a:xfrm>
            <a:prstGeom prst="bracePair">
              <a:avLst/>
            </a:prstGeom>
            <a:ln w="203200">
              <a:solidFill>
                <a:schemeClr val="accent5">
                  <a:lumMod val="60000"/>
                  <a:lumOff val="40000"/>
                  <a:alpha val="8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4CEA791-78A0-F142-9859-A4B92B0B8469}"/>
                </a:ext>
              </a:extLst>
            </p:cNvPr>
            <p:cNvCxnSpPr>
              <a:cxnSpLocks/>
            </p:cNvCxnSpPr>
            <p:nvPr/>
          </p:nvCxnSpPr>
          <p:spPr>
            <a:xfrm>
              <a:off x="3252555" y="3696166"/>
              <a:ext cx="1391348" cy="0"/>
            </a:xfrm>
            <a:prstGeom prst="straightConnector1">
              <a:avLst/>
            </a:prstGeom>
            <a:ln w="203200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3C70A9F-6A95-6848-A4B6-B0324F247A7E}"/>
              </a:ext>
            </a:extLst>
          </p:cNvPr>
          <p:cNvSpPr txBox="1"/>
          <p:nvPr/>
        </p:nvSpPr>
        <p:spPr>
          <a:xfrm>
            <a:off x="-968299" y="91865"/>
            <a:ext cx="1054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Learn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and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Transfer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endParaRPr lang="en-US" altLang="zh-CN" sz="3200" dirty="0">
              <a:latin typeface="Avenir Book" panose="02000503020000020003" pitchFamily="2" charset="0"/>
            </a:endParaRPr>
          </a:p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Cross-Category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Shared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Deformation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Patterns</a:t>
            </a:r>
            <a:endParaRPr lang="en-CN" sz="3200" dirty="0"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008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8269E6-AD69-C44F-925A-63E73161474C}"/>
              </a:ext>
            </a:extLst>
          </p:cNvPr>
          <p:cNvCxnSpPr>
            <a:cxnSpLocks/>
          </p:cNvCxnSpPr>
          <p:nvPr/>
        </p:nvCxnSpPr>
        <p:spPr>
          <a:xfrm>
            <a:off x="6275483" y="3836480"/>
            <a:ext cx="1131668" cy="0"/>
          </a:xfrm>
          <a:prstGeom prst="straightConnector1">
            <a:avLst/>
          </a:prstGeom>
          <a:ln w="2032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56AF4D3-20E6-7841-AE89-7CAFB1DB3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456" y="2981999"/>
            <a:ext cx="3620593" cy="2036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3011C7-0B9B-8248-B0A1-A5E558C8F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033" y="2965531"/>
            <a:ext cx="3976102" cy="22365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02BED5-D6A1-6C43-B7BA-AB5E76F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4994" y="5390448"/>
            <a:ext cx="3976102" cy="2236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7DB6FF-D1C2-954F-9BAA-EDB053FB4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419" y="775019"/>
            <a:ext cx="3976102" cy="2236558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92FE739F-474D-B74C-9150-35FCA2ABF9CC}"/>
              </a:ext>
            </a:extLst>
          </p:cNvPr>
          <p:cNvSpPr/>
          <p:nvPr/>
        </p:nvSpPr>
        <p:spPr>
          <a:xfrm flipH="1">
            <a:off x="9103883" y="1572180"/>
            <a:ext cx="1182223" cy="2146617"/>
          </a:xfrm>
          <a:custGeom>
            <a:avLst/>
            <a:gdLst>
              <a:gd name="connsiteX0" fmla="*/ 0 w 735291"/>
              <a:gd name="connsiteY0" fmla="*/ 0 h 1913641"/>
              <a:gd name="connsiteX1" fmla="*/ 386499 w 735291"/>
              <a:gd name="connsiteY1" fmla="*/ 452487 h 1913641"/>
              <a:gd name="connsiteX2" fmla="*/ 575035 w 735291"/>
              <a:gd name="connsiteY2" fmla="*/ 1545996 h 1913641"/>
              <a:gd name="connsiteX3" fmla="*/ 735291 w 735291"/>
              <a:gd name="connsiteY3" fmla="*/ 1913641 h 191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91" h="1913641">
                <a:moveTo>
                  <a:pt x="0" y="0"/>
                </a:moveTo>
                <a:cubicBezTo>
                  <a:pt x="145330" y="97410"/>
                  <a:pt x="290660" y="194821"/>
                  <a:pt x="386499" y="452487"/>
                </a:cubicBezTo>
                <a:cubicBezTo>
                  <a:pt x="482338" y="710153"/>
                  <a:pt x="516903" y="1302470"/>
                  <a:pt x="575035" y="1545996"/>
                </a:cubicBezTo>
                <a:cubicBezTo>
                  <a:pt x="633167" y="1789522"/>
                  <a:pt x="684229" y="1851581"/>
                  <a:pt x="735291" y="1913641"/>
                </a:cubicBezTo>
              </a:path>
            </a:pathLst>
          </a:custGeom>
          <a:noFill/>
          <a:ln w="177800">
            <a:solidFill>
              <a:srgbClr val="EA7D82">
                <a:alpha val="56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9B6AA2-3A91-F545-8000-091C727125C0}"/>
              </a:ext>
            </a:extLst>
          </p:cNvPr>
          <p:cNvCxnSpPr>
            <a:cxnSpLocks/>
          </p:cNvCxnSpPr>
          <p:nvPr/>
        </p:nvCxnSpPr>
        <p:spPr>
          <a:xfrm>
            <a:off x="9778766" y="2580444"/>
            <a:ext cx="647350" cy="0"/>
          </a:xfrm>
          <a:prstGeom prst="straightConnector1">
            <a:avLst/>
          </a:prstGeom>
          <a:ln w="76200">
            <a:solidFill>
              <a:srgbClr val="EA7D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>
            <a:extLst>
              <a:ext uri="{FF2B5EF4-FFF2-40B4-BE49-F238E27FC236}">
                <a16:creationId xmlns:a16="http://schemas.microsoft.com/office/drawing/2014/main" id="{6A7B59DD-34A6-244A-A30B-978AAB8013E9}"/>
              </a:ext>
            </a:extLst>
          </p:cNvPr>
          <p:cNvSpPr/>
          <p:nvPr/>
        </p:nvSpPr>
        <p:spPr>
          <a:xfrm flipH="1" flipV="1">
            <a:off x="9228017" y="3926325"/>
            <a:ext cx="1101499" cy="64183"/>
          </a:xfrm>
          <a:custGeom>
            <a:avLst/>
            <a:gdLst>
              <a:gd name="connsiteX0" fmla="*/ 0 w 735291"/>
              <a:gd name="connsiteY0" fmla="*/ 0 h 1913641"/>
              <a:gd name="connsiteX1" fmla="*/ 386499 w 735291"/>
              <a:gd name="connsiteY1" fmla="*/ 452487 h 1913641"/>
              <a:gd name="connsiteX2" fmla="*/ 575035 w 735291"/>
              <a:gd name="connsiteY2" fmla="*/ 1545996 h 1913641"/>
              <a:gd name="connsiteX3" fmla="*/ 735291 w 735291"/>
              <a:gd name="connsiteY3" fmla="*/ 1913641 h 191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91" h="1913641">
                <a:moveTo>
                  <a:pt x="0" y="0"/>
                </a:moveTo>
                <a:cubicBezTo>
                  <a:pt x="145330" y="97410"/>
                  <a:pt x="290660" y="194821"/>
                  <a:pt x="386499" y="452487"/>
                </a:cubicBezTo>
                <a:cubicBezTo>
                  <a:pt x="482338" y="710153"/>
                  <a:pt x="516903" y="1302470"/>
                  <a:pt x="575035" y="1545996"/>
                </a:cubicBezTo>
                <a:cubicBezTo>
                  <a:pt x="633167" y="1789522"/>
                  <a:pt x="684229" y="1851581"/>
                  <a:pt x="735291" y="1913641"/>
                </a:cubicBezTo>
              </a:path>
            </a:pathLst>
          </a:custGeom>
          <a:noFill/>
          <a:ln w="177800">
            <a:solidFill>
              <a:schemeClr val="accent6">
                <a:lumMod val="60000"/>
                <a:lumOff val="40000"/>
                <a:alpha val="56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5BEEBA-1810-2546-BA81-C79B4B3A7B3F}"/>
              </a:ext>
            </a:extLst>
          </p:cNvPr>
          <p:cNvCxnSpPr>
            <a:cxnSpLocks/>
          </p:cNvCxnSpPr>
          <p:nvPr/>
        </p:nvCxnSpPr>
        <p:spPr>
          <a:xfrm flipH="1">
            <a:off x="9812716" y="3199936"/>
            <a:ext cx="267440" cy="713059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>
            <a:extLst>
              <a:ext uri="{FF2B5EF4-FFF2-40B4-BE49-F238E27FC236}">
                <a16:creationId xmlns:a16="http://schemas.microsoft.com/office/drawing/2014/main" id="{0421AAB1-53F4-7C42-8534-A6CCDF748561}"/>
              </a:ext>
            </a:extLst>
          </p:cNvPr>
          <p:cNvSpPr/>
          <p:nvPr/>
        </p:nvSpPr>
        <p:spPr>
          <a:xfrm flipH="1" flipV="1">
            <a:off x="9228017" y="4399457"/>
            <a:ext cx="1181153" cy="2020313"/>
          </a:xfrm>
          <a:custGeom>
            <a:avLst/>
            <a:gdLst>
              <a:gd name="connsiteX0" fmla="*/ 0 w 735291"/>
              <a:gd name="connsiteY0" fmla="*/ 0 h 1913641"/>
              <a:gd name="connsiteX1" fmla="*/ 386499 w 735291"/>
              <a:gd name="connsiteY1" fmla="*/ 452487 h 1913641"/>
              <a:gd name="connsiteX2" fmla="*/ 575035 w 735291"/>
              <a:gd name="connsiteY2" fmla="*/ 1545996 h 1913641"/>
              <a:gd name="connsiteX3" fmla="*/ 735291 w 735291"/>
              <a:gd name="connsiteY3" fmla="*/ 1913641 h 191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91" h="1913641">
                <a:moveTo>
                  <a:pt x="0" y="0"/>
                </a:moveTo>
                <a:cubicBezTo>
                  <a:pt x="145330" y="97410"/>
                  <a:pt x="290660" y="194821"/>
                  <a:pt x="386499" y="452487"/>
                </a:cubicBezTo>
                <a:cubicBezTo>
                  <a:pt x="482338" y="710153"/>
                  <a:pt x="516903" y="1302470"/>
                  <a:pt x="575035" y="1545996"/>
                </a:cubicBezTo>
                <a:cubicBezTo>
                  <a:pt x="633167" y="1789522"/>
                  <a:pt x="684229" y="1851581"/>
                  <a:pt x="735291" y="1913641"/>
                </a:cubicBezTo>
              </a:path>
            </a:pathLst>
          </a:custGeom>
          <a:noFill/>
          <a:ln w="177800">
            <a:solidFill>
              <a:schemeClr val="accent2">
                <a:lumMod val="60000"/>
                <a:lumOff val="40000"/>
                <a:alpha val="56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C6AABD-DD98-4F4B-B419-415D1BA21412}"/>
              </a:ext>
            </a:extLst>
          </p:cNvPr>
          <p:cNvCxnSpPr>
            <a:cxnSpLocks/>
          </p:cNvCxnSpPr>
          <p:nvPr/>
        </p:nvCxnSpPr>
        <p:spPr>
          <a:xfrm flipH="1">
            <a:off x="9623895" y="5285327"/>
            <a:ext cx="884043" cy="25146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9F3918-4967-9D41-B67F-CED7D7415FE6}"/>
              </a:ext>
            </a:extLst>
          </p:cNvPr>
          <p:cNvGrpSpPr>
            <a:grpSpLocks noChangeAspect="1"/>
          </p:cNvGrpSpPr>
          <p:nvPr/>
        </p:nvGrpSpPr>
        <p:grpSpPr>
          <a:xfrm>
            <a:off x="4253977" y="3027963"/>
            <a:ext cx="1895677" cy="1550080"/>
            <a:chOff x="7897032" y="2927239"/>
            <a:chExt cx="1693353" cy="140709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E33354-0946-E043-B85F-8B1BFE6D3E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7032" y="2931414"/>
              <a:ext cx="358218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6F83692-FE31-3148-A8AA-8845821349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7032" y="3470240"/>
              <a:ext cx="358218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54D5962-0911-0147-818C-96F27A5DC0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7032" y="3974329"/>
              <a:ext cx="358218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6DA6877-EB57-914B-B183-1B290B4960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3639" y="2927239"/>
              <a:ext cx="358218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947657-1B13-FB46-B739-74F0D9C7D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3639" y="3481564"/>
              <a:ext cx="358218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D07C7D0-268A-4B42-9D6D-FF37FFD9F9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4212" y="3974329"/>
              <a:ext cx="358218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6C7671B-51FD-5E40-AAF9-72C41DC85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2167" y="2931414"/>
              <a:ext cx="358218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3B9FD2B-05B0-AB47-BA4A-23AC07269E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2167" y="3470240"/>
              <a:ext cx="358218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2E58C7A-2D39-A647-BB06-D02796971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2167" y="3974329"/>
              <a:ext cx="358218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96CF139-AD91-0D46-9C8A-78874938D43F}"/>
                </a:ext>
              </a:extLst>
            </p:cNvPr>
            <p:cNvCxnSpPr>
              <a:stCxn id="39" idx="6"/>
              <a:endCxn id="43" idx="2"/>
            </p:cNvCxnSpPr>
            <p:nvPr/>
          </p:nvCxnSpPr>
          <p:spPr>
            <a:xfrm>
              <a:off x="8255250" y="3111414"/>
              <a:ext cx="338389" cy="55015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1033155-2937-BA48-B114-C9D21CCD5C8A}"/>
                </a:ext>
              </a:extLst>
            </p:cNvPr>
            <p:cNvCxnSpPr>
              <a:cxnSpLocks/>
              <a:stCxn id="40" idx="6"/>
              <a:endCxn id="42" idx="2"/>
            </p:cNvCxnSpPr>
            <p:nvPr/>
          </p:nvCxnSpPr>
          <p:spPr>
            <a:xfrm flipV="1">
              <a:off x="8255250" y="3107239"/>
              <a:ext cx="338389" cy="54300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7A64634-A24C-5847-AFC6-187A2CF10DCB}"/>
                </a:ext>
              </a:extLst>
            </p:cNvPr>
            <p:cNvCxnSpPr>
              <a:cxnSpLocks/>
              <a:stCxn id="40" idx="6"/>
              <a:endCxn id="44" idx="2"/>
            </p:cNvCxnSpPr>
            <p:nvPr/>
          </p:nvCxnSpPr>
          <p:spPr>
            <a:xfrm>
              <a:off x="8255250" y="3650240"/>
              <a:ext cx="328962" cy="504089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64BD1F2-4830-E74D-ACB0-4D1BE29B32D7}"/>
                </a:ext>
              </a:extLst>
            </p:cNvPr>
            <p:cNvCxnSpPr>
              <a:cxnSpLocks/>
              <a:stCxn id="40" idx="6"/>
              <a:endCxn id="43" idx="2"/>
            </p:cNvCxnSpPr>
            <p:nvPr/>
          </p:nvCxnSpPr>
          <p:spPr>
            <a:xfrm>
              <a:off x="8255250" y="3650240"/>
              <a:ext cx="338389" cy="11324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A238638-F980-7C49-925D-E8401C4F45D1}"/>
                </a:ext>
              </a:extLst>
            </p:cNvPr>
            <p:cNvCxnSpPr>
              <a:cxnSpLocks/>
              <a:stCxn id="41" idx="6"/>
              <a:endCxn id="43" idx="2"/>
            </p:cNvCxnSpPr>
            <p:nvPr/>
          </p:nvCxnSpPr>
          <p:spPr>
            <a:xfrm flipV="1">
              <a:off x="8255250" y="3661564"/>
              <a:ext cx="338389" cy="49276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F190D0A-D6F9-D44C-98EC-A2B630BA3215}"/>
                </a:ext>
              </a:extLst>
            </p:cNvPr>
            <p:cNvCxnSpPr>
              <a:cxnSpLocks/>
              <a:stCxn id="46" idx="2"/>
              <a:endCxn id="43" idx="6"/>
            </p:cNvCxnSpPr>
            <p:nvPr/>
          </p:nvCxnSpPr>
          <p:spPr>
            <a:xfrm flipH="1">
              <a:off x="8951857" y="3650240"/>
              <a:ext cx="280310" cy="11324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786065B-A5DF-8043-989D-BB6E8C683F81}"/>
                </a:ext>
              </a:extLst>
            </p:cNvPr>
            <p:cNvCxnSpPr>
              <a:cxnSpLocks/>
              <a:stCxn id="45" idx="2"/>
              <a:endCxn id="43" idx="6"/>
            </p:cNvCxnSpPr>
            <p:nvPr/>
          </p:nvCxnSpPr>
          <p:spPr>
            <a:xfrm flipH="1">
              <a:off x="8951857" y="3111414"/>
              <a:ext cx="280310" cy="55015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0794628-1F96-CD49-B167-9749DDA1202C}"/>
                </a:ext>
              </a:extLst>
            </p:cNvPr>
            <p:cNvCxnSpPr>
              <a:cxnSpLocks/>
              <a:stCxn id="42" idx="6"/>
              <a:endCxn id="46" idx="2"/>
            </p:cNvCxnSpPr>
            <p:nvPr/>
          </p:nvCxnSpPr>
          <p:spPr>
            <a:xfrm>
              <a:off x="8951857" y="3107239"/>
              <a:ext cx="280310" cy="54300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0FF84EE-EF03-EC48-8A0C-ED8BA0EB1161}"/>
                </a:ext>
              </a:extLst>
            </p:cNvPr>
            <p:cNvCxnSpPr>
              <a:cxnSpLocks/>
              <a:stCxn id="44" idx="6"/>
              <a:endCxn id="46" idx="1"/>
            </p:cNvCxnSpPr>
            <p:nvPr/>
          </p:nvCxnSpPr>
          <p:spPr>
            <a:xfrm flipV="1">
              <a:off x="8942430" y="3522961"/>
              <a:ext cx="342197" cy="63136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84DB0C2-C771-6648-8C6D-3BCE9555B4BC}"/>
                </a:ext>
              </a:extLst>
            </p:cNvPr>
            <p:cNvCxnSpPr>
              <a:cxnSpLocks/>
              <a:stCxn id="47" idx="2"/>
              <a:endCxn id="43" idx="6"/>
            </p:cNvCxnSpPr>
            <p:nvPr/>
          </p:nvCxnSpPr>
          <p:spPr>
            <a:xfrm flipH="1" flipV="1">
              <a:off x="8951857" y="3661564"/>
              <a:ext cx="280310" cy="49276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EECE3C-74EC-FE4F-8AA4-1ED3B8E844C2}"/>
              </a:ext>
            </a:extLst>
          </p:cNvPr>
          <p:cNvGrpSpPr>
            <a:grpSpLocks noChangeAspect="1"/>
          </p:cNvGrpSpPr>
          <p:nvPr/>
        </p:nvGrpSpPr>
        <p:grpSpPr>
          <a:xfrm>
            <a:off x="-757430" y="1440953"/>
            <a:ext cx="4939895" cy="4912361"/>
            <a:chOff x="-4075290" y="809594"/>
            <a:chExt cx="5697527" cy="56657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AE4978-8550-9649-9D03-32AE035AAD17}"/>
                </a:ext>
              </a:extLst>
            </p:cNvPr>
            <p:cNvGrpSpPr/>
            <p:nvPr/>
          </p:nvGrpSpPr>
          <p:grpSpPr>
            <a:xfrm>
              <a:off x="-4075290" y="3332265"/>
              <a:ext cx="5697527" cy="3143099"/>
              <a:chOff x="574937" y="466082"/>
              <a:chExt cx="5697526" cy="31430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B5230F8-A942-1C47-B597-E94A7B399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4732" y="466082"/>
                <a:ext cx="5587731" cy="314309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D7043FD-B5FD-9043-AC0C-2DF42159AD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1390"/>
              <a:stretch/>
            </p:blipFill>
            <p:spPr>
              <a:xfrm>
                <a:off x="3556269" y="466082"/>
                <a:ext cx="2716194" cy="314309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424862-4D57-6C4C-8ACF-0800F83B18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51390"/>
              <a:stretch/>
            </p:blipFill>
            <p:spPr>
              <a:xfrm>
                <a:off x="574937" y="466082"/>
                <a:ext cx="2716194" cy="3143099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F4B7322-3103-BC4B-90A8-8484C27B559C}"/>
                </a:ext>
              </a:extLst>
            </p:cNvPr>
            <p:cNvGrpSpPr/>
            <p:nvPr/>
          </p:nvGrpSpPr>
          <p:grpSpPr>
            <a:xfrm>
              <a:off x="-4047976" y="809594"/>
              <a:ext cx="5587732" cy="3143099"/>
              <a:chOff x="412015" y="802967"/>
              <a:chExt cx="5587731" cy="314309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EBF9E9B-3F01-9A47-9071-7149C7577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2015" y="802967"/>
                <a:ext cx="5587731" cy="314309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635CDE-3F50-8B4B-A089-822D1A7AAC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51390"/>
              <a:stretch/>
            </p:blipFill>
            <p:spPr>
              <a:xfrm>
                <a:off x="412016" y="802967"/>
                <a:ext cx="2716193" cy="31430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5D1EFD5-4D07-6044-86F3-7BDD1BF2AF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51390"/>
              <a:stretch/>
            </p:blipFill>
            <p:spPr>
              <a:xfrm>
                <a:off x="3283550" y="802967"/>
                <a:ext cx="2716195" cy="3143099"/>
              </a:xfrm>
              <a:prstGeom prst="rect">
                <a:avLst/>
              </a:prstGeom>
            </p:spPr>
          </p:pic>
        </p:grpSp>
        <p:sp>
          <p:nvSpPr>
            <p:cNvPr id="58" name="Double Brace 57">
              <a:extLst>
                <a:ext uri="{FF2B5EF4-FFF2-40B4-BE49-F238E27FC236}">
                  <a16:creationId xmlns:a16="http://schemas.microsoft.com/office/drawing/2014/main" id="{25B9BC46-3A68-5E43-873A-3F41517C447B}"/>
                </a:ext>
              </a:extLst>
            </p:cNvPr>
            <p:cNvSpPr/>
            <p:nvPr/>
          </p:nvSpPr>
          <p:spPr>
            <a:xfrm>
              <a:off x="-2977616" y="1655093"/>
              <a:ext cx="3536608" cy="3830594"/>
            </a:xfrm>
            <a:prstGeom prst="bracePair">
              <a:avLst/>
            </a:prstGeom>
            <a:ln w="203200">
              <a:solidFill>
                <a:schemeClr val="accent5">
                  <a:lumMod val="60000"/>
                  <a:lumOff val="40000"/>
                  <a:alpha val="8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F152436-A6FF-2E46-956F-05D7D25274BC}"/>
                </a:ext>
              </a:extLst>
            </p:cNvPr>
            <p:cNvCxnSpPr>
              <a:cxnSpLocks/>
            </p:cNvCxnSpPr>
            <p:nvPr/>
          </p:nvCxnSpPr>
          <p:spPr>
            <a:xfrm>
              <a:off x="549108" y="3558812"/>
              <a:ext cx="990647" cy="0"/>
            </a:xfrm>
            <a:prstGeom prst="straightConnector1">
              <a:avLst/>
            </a:prstGeom>
            <a:ln w="203200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9BDBD7A-4C84-0842-9C8B-529AEA54C088}"/>
              </a:ext>
            </a:extLst>
          </p:cNvPr>
          <p:cNvSpPr txBox="1"/>
          <p:nvPr/>
        </p:nvSpPr>
        <p:spPr>
          <a:xfrm>
            <a:off x="-968299" y="91865"/>
            <a:ext cx="1054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Learn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and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Transfer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endParaRPr lang="en-US" altLang="zh-CN" sz="3200" dirty="0">
              <a:latin typeface="Avenir Book" panose="02000503020000020003" pitchFamily="2" charset="0"/>
            </a:endParaRPr>
          </a:p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Cross-Category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Shared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Deformation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Patterns</a:t>
            </a:r>
            <a:endParaRPr lang="en-CN" sz="3200" dirty="0"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221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7D65AC04-BABA-EE41-8C2C-7D1AAC8A21D4}"/>
              </a:ext>
            </a:extLst>
          </p:cNvPr>
          <p:cNvSpPr txBox="1"/>
          <p:nvPr/>
        </p:nvSpPr>
        <p:spPr>
          <a:xfrm>
            <a:off x="0" y="292748"/>
            <a:ext cx="8923894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Convex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Deformation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Synchronization</a:t>
            </a:r>
            <a:endParaRPr lang="en-CN" sz="3999" dirty="0">
              <a:latin typeface="Avenir Book" panose="02000503020000020003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41498-8252-1C43-B011-6CF91A6F7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604" y="1710505"/>
            <a:ext cx="4002771" cy="22515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D01E47-034F-1740-8C96-DDAE1759E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35" t="21269" r="30750" b="29279"/>
          <a:stretch/>
        </p:blipFill>
        <p:spPr>
          <a:xfrm>
            <a:off x="10340608" y="1992455"/>
            <a:ext cx="2216903" cy="149984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9290FDE-EB38-0F48-BBDD-21C1CE354C92}"/>
              </a:ext>
            </a:extLst>
          </p:cNvPr>
          <p:cNvCxnSpPr>
            <a:cxnSpLocks/>
          </p:cNvCxnSpPr>
          <p:nvPr/>
        </p:nvCxnSpPr>
        <p:spPr>
          <a:xfrm flipH="1">
            <a:off x="8115605" y="2836285"/>
            <a:ext cx="853876" cy="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345851B-3AA1-A245-BA98-B6BA9EB6CB5F}"/>
              </a:ext>
            </a:extLst>
          </p:cNvPr>
          <p:cNvCxnSpPr>
            <a:cxnSpLocks/>
          </p:cNvCxnSpPr>
          <p:nvPr/>
        </p:nvCxnSpPr>
        <p:spPr>
          <a:xfrm>
            <a:off x="11842183" y="2836285"/>
            <a:ext cx="943176" cy="0"/>
          </a:xfrm>
          <a:prstGeom prst="straightConnector1">
            <a:avLst/>
          </a:prstGeom>
          <a:ln w="76200">
            <a:solidFill>
              <a:srgbClr val="EA7D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AB798B14-2865-DE41-940F-1A85FC1A9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604" y="3086198"/>
            <a:ext cx="4002771" cy="22515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505179-112D-F640-A572-238741B7BB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35" t="21269" r="30750" b="29279"/>
          <a:stretch/>
        </p:blipFill>
        <p:spPr>
          <a:xfrm>
            <a:off x="10340608" y="3368149"/>
            <a:ext cx="2216903" cy="1499844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ADCF6F-5441-4B47-BBC0-887DB00504C7}"/>
              </a:ext>
            </a:extLst>
          </p:cNvPr>
          <p:cNvCxnSpPr>
            <a:cxnSpLocks/>
          </p:cNvCxnSpPr>
          <p:nvPr/>
        </p:nvCxnSpPr>
        <p:spPr>
          <a:xfrm flipH="1">
            <a:off x="9433749" y="4050844"/>
            <a:ext cx="0" cy="903904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34EE030-FEDA-AB41-AFEC-6DF330B102EF}"/>
              </a:ext>
            </a:extLst>
          </p:cNvPr>
          <p:cNvCxnSpPr>
            <a:cxnSpLocks/>
          </p:cNvCxnSpPr>
          <p:nvPr/>
        </p:nvCxnSpPr>
        <p:spPr>
          <a:xfrm>
            <a:off x="11737530" y="4135451"/>
            <a:ext cx="13761" cy="807686"/>
          </a:xfrm>
          <a:prstGeom prst="straightConnector1">
            <a:avLst/>
          </a:prstGeom>
          <a:ln w="76200">
            <a:solidFill>
              <a:srgbClr val="EA7D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944F4545-D22B-4C40-A1A7-8B5D620A8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097" y="4838084"/>
            <a:ext cx="4002771" cy="22515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ED87B5-3C0E-EB46-B667-93B279580A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35" t="21269" r="30750" b="29279"/>
          <a:stretch/>
        </p:blipFill>
        <p:spPr>
          <a:xfrm>
            <a:off x="10397028" y="5097047"/>
            <a:ext cx="2216903" cy="1499844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28C0FDC-4612-334B-9B46-4D011D87292D}"/>
              </a:ext>
            </a:extLst>
          </p:cNvPr>
          <p:cNvCxnSpPr>
            <a:cxnSpLocks/>
          </p:cNvCxnSpPr>
          <p:nvPr/>
        </p:nvCxnSpPr>
        <p:spPr>
          <a:xfrm flipH="1" flipV="1">
            <a:off x="8468568" y="5286427"/>
            <a:ext cx="667644" cy="522461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C99B7D6-7D96-624D-A446-FE3877B00627}"/>
              </a:ext>
            </a:extLst>
          </p:cNvPr>
          <p:cNvCxnSpPr>
            <a:cxnSpLocks/>
          </p:cNvCxnSpPr>
          <p:nvPr/>
        </p:nvCxnSpPr>
        <p:spPr>
          <a:xfrm flipV="1">
            <a:off x="11525732" y="5286210"/>
            <a:ext cx="917339" cy="494756"/>
          </a:xfrm>
          <a:prstGeom prst="straightConnector1">
            <a:avLst/>
          </a:prstGeom>
          <a:ln w="76200">
            <a:solidFill>
              <a:srgbClr val="EA7D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B79A791-54D9-754C-A307-F1778B91F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301" y="1816381"/>
            <a:ext cx="4002771" cy="22515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61E771A-A4B7-9F4F-89E6-C3BF1A6322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35" t="21269" r="30750" b="29279"/>
          <a:stretch/>
        </p:blipFill>
        <p:spPr>
          <a:xfrm>
            <a:off x="2195704" y="2098332"/>
            <a:ext cx="2216903" cy="1499844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8F9D97-1C7A-0F40-91B7-63A8C104866E}"/>
              </a:ext>
            </a:extLst>
          </p:cNvPr>
          <p:cNvCxnSpPr>
            <a:cxnSpLocks/>
          </p:cNvCxnSpPr>
          <p:nvPr/>
        </p:nvCxnSpPr>
        <p:spPr>
          <a:xfrm flipH="1">
            <a:off x="-29299" y="2942161"/>
            <a:ext cx="853876" cy="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0B368442-4B20-F94F-A6F9-8758AA5B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7990" y="2969535"/>
            <a:ext cx="4002771" cy="22515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E133A24-919C-2648-B165-354E078B10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35" t="21269" r="30750" b="29279"/>
          <a:stretch/>
        </p:blipFill>
        <p:spPr>
          <a:xfrm>
            <a:off x="2123015" y="3251486"/>
            <a:ext cx="2216903" cy="1499844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3EC1C5F-D686-DF4C-8545-2D0E2DD1C0B4}"/>
              </a:ext>
            </a:extLst>
          </p:cNvPr>
          <p:cNvCxnSpPr>
            <a:cxnSpLocks/>
          </p:cNvCxnSpPr>
          <p:nvPr/>
        </p:nvCxnSpPr>
        <p:spPr>
          <a:xfrm flipH="1">
            <a:off x="1216156" y="3934180"/>
            <a:ext cx="0" cy="903904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DF0D9782-2A1D-1740-A87D-7BC2BE422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7990" y="4210340"/>
            <a:ext cx="4002771" cy="225156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69AD5DE-F784-1F43-BA87-7E9D43692D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35" t="21269" r="30750" b="29279"/>
          <a:stretch/>
        </p:blipFill>
        <p:spPr>
          <a:xfrm>
            <a:off x="2123015" y="4492290"/>
            <a:ext cx="2216903" cy="1499844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2FAC824-6B8C-734B-9E3E-B8A494DC7F7E}"/>
              </a:ext>
            </a:extLst>
          </p:cNvPr>
          <p:cNvCxnSpPr>
            <a:cxnSpLocks/>
          </p:cNvCxnSpPr>
          <p:nvPr/>
        </p:nvCxnSpPr>
        <p:spPr>
          <a:xfrm flipH="1" flipV="1">
            <a:off x="114580" y="4561912"/>
            <a:ext cx="667644" cy="522461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12A6D47-A66A-C74C-8233-13758CBEF18D}"/>
              </a:ext>
            </a:extLst>
          </p:cNvPr>
          <p:cNvCxnSpPr>
            <a:cxnSpLocks/>
          </p:cNvCxnSpPr>
          <p:nvPr/>
        </p:nvCxnSpPr>
        <p:spPr>
          <a:xfrm>
            <a:off x="3342023" y="2848253"/>
            <a:ext cx="13761" cy="807686"/>
          </a:xfrm>
          <a:prstGeom prst="straightConnector1">
            <a:avLst/>
          </a:prstGeom>
          <a:ln w="76200">
            <a:solidFill>
              <a:srgbClr val="EA7D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F3BB329-C1AF-E64E-84CF-78D7D464E5A7}"/>
              </a:ext>
            </a:extLst>
          </p:cNvPr>
          <p:cNvCxnSpPr>
            <a:cxnSpLocks/>
          </p:cNvCxnSpPr>
          <p:nvPr/>
        </p:nvCxnSpPr>
        <p:spPr>
          <a:xfrm>
            <a:off x="3592627" y="5232919"/>
            <a:ext cx="943176" cy="0"/>
          </a:xfrm>
          <a:prstGeom prst="straightConnector1">
            <a:avLst/>
          </a:prstGeom>
          <a:ln w="76200">
            <a:solidFill>
              <a:srgbClr val="EA7D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43DBF44-39D4-F442-8070-1856766FD3A6}"/>
              </a:ext>
            </a:extLst>
          </p:cNvPr>
          <p:cNvCxnSpPr>
            <a:cxnSpLocks/>
          </p:cNvCxnSpPr>
          <p:nvPr/>
        </p:nvCxnSpPr>
        <p:spPr>
          <a:xfrm flipV="1">
            <a:off x="3650426" y="3456263"/>
            <a:ext cx="917339" cy="494756"/>
          </a:xfrm>
          <a:prstGeom prst="straightConnector1">
            <a:avLst/>
          </a:prstGeom>
          <a:ln w="76200">
            <a:solidFill>
              <a:srgbClr val="EA7D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8">
            <a:extLst>
              <a:ext uri="{FF2B5EF4-FFF2-40B4-BE49-F238E27FC236}">
                <a16:creationId xmlns:a16="http://schemas.microsoft.com/office/drawing/2014/main" id="{537FC67C-C214-F340-A5B4-D0CBE7C18595}"/>
              </a:ext>
            </a:extLst>
          </p:cNvPr>
          <p:cNvSpPr/>
          <p:nvPr/>
        </p:nvSpPr>
        <p:spPr>
          <a:xfrm>
            <a:off x="4580697" y="2873881"/>
            <a:ext cx="582233" cy="842004"/>
          </a:xfrm>
          <a:custGeom>
            <a:avLst/>
            <a:gdLst>
              <a:gd name="connsiteX0" fmla="*/ 0 w 735291"/>
              <a:gd name="connsiteY0" fmla="*/ 0 h 1913641"/>
              <a:gd name="connsiteX1" fmla="*/ 386499 w 735291"/>
              <a:gd name="connsiteY1" fmla="*/ 452487 h 1913641"/>
              <a:gd name="connsiteX2" fmla="*/ 575035 w 735291"/>
              <a:gd name="connsiteY2" fmla="*/ 1545996 h 1913641"/>
              <a:gd name="connsiteX3" fmla="*/ 735291 w 735291"/>
              <a:gd name="connsiteY3" fmla="*/ 1913641 h 191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91" h="1913641">
                <a:moveTo>
                  <a:pt x="0" y="0"/>
                </a:moveTo>
                <a:cubicBezTo>
                  <a:pt x="145330" y="97410"/>
                  <a:pt x="290660" y="194821"/>
                  <a:pt x="386499" y="452487"/>
                </a:cubicBezTo>
                <a:cubicBezTo>
                  <a:pt x="482338" y="710153"/>
                  <a:pt x="516903" y="1302470"/>
                  <a:pt x="575035" y="1545996"/>
                </a:cubicBezTo>
                <a:cubicBezTo>
                  <a:pt x="633167" y="1789522"/>
                  <a:pt x="684229" y="1851581"/>
                  <a:pt x="735291" y="1913641"/>
                </a:cubicBezTo>
              </a:path>
            </a:pathLst>
          </a:custGeom>
          <a:noFill/>
          <a:ln w="1778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4C217DBE-2DA4-5F4A-92FB-FD5646127557}"/>
              </a:ext>
            </a:extLst>
          </p:cNvPr>
          <p:cNvSpPr/>
          <p:nvPr/>
        </p:nvSpPr>
        <p:spPr>
          <a:xfrm rot="11085697" flipH="1">
            <a:off x="4688629" y="4301301"/>
            <a:ext cx="385972" cy="1051110"/>
          </a:xfrm>
          <a:custGeom>
            <a:avLst/>
            <a:gdLst>
              <a:gd name="connsiteX0" fmla="*/ 0 w 735291"/>
              <a:gd name="connsiteY0" fmla="*/ 0 h 1913641"/>
              <a:gd name="connsiteX1" fmla="*/ 386499 w 735291"/>
              <a:gd name="connsiteY1" fmla="*/ 452487 h 1913641"/>
              <a:gd name="connsiteX2" fmla="*/ 575035 w 735291"/>
              <a:gd name="connsiteY2" fmla="*/ 1545996 h 1913641"/>
              <a:gd name="connsiteX3" fmla="*/ 735291 w 735291"/>
              <a:gd name="connsiteY3" fmla="*/ 1913641 h 191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91" h="1913641">
                <a:moveTo>
                  <a:pt x="0" y="0"/>
                </a:moveTo>
                <a:cubicBezTo>
                  <a:pt x="145330" y="97410"/>
                  <a:pt x="290660" y="194821"/>
                  <a:pt x="386499" y="452487"/>
                </a:cubicBezTo>
                <a:cubicBezTo>
                  <a:pt x="482338" y="710153"/>
                  <a:pt x="516903" y="1302470"/>
                  <a:pt x="575035" y="1545996"/>
                </a:cubicBezTo>
                <a:cubicBezTo>
                  <a:pt x="633167" y="1789522"/>
                  <a:pt x="684229" y="1851581"/>
                  <a:pt x="735291" y="1913641"/>
                </a:cubicBezTo>
              </a:path>
            </a:pathLst>
          </a:custGeom>
          <a:noFill/>
          <a:ln w="1778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473AF12A-2413-3B47-83F8-622C87A99B79}"/>
              </a:ext>
            </a:extLst>
          </p:cNvPr>
          <p:cNvSpPr/>
          <p:nvPr/>
        </p:nvSpPr>
        <p:spPr>
          <a:xfrm>
            <a:off x="4448086" y="4045260"/>
            <a:ext cx="669476" cy="54448"/>
          </a:xfrm>
          <a:custGeom>
            <a:avLst/>
            <a:gdLst>
              <a:gd name="connsiteX0" fmla="*/ 0 w 735291"/>
              <a:gd name="connsiteY0" fmla="*/ 0 h 1913641"/>
              <a:gd name="connsiteX1" fmla="*/ 386499 w 735291"/>
              <a:gd name="connsiteY1" fmla="*/ 452487 h 1913641"/>
              <a:gd name="connsiteX2" fmla="*/ 575035 w 735291"/>
              <a:gd name="connsiteY2" fmla="*/ 1545996 h 1913641"/>
              <a:gd name="connsiteX3" fmla="*/ 735291 w 735291"/>
              <a:gd name="connsiteY3" fmla="*/ 1913641 h 191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91" h="1913641">
                <a:moveTo>
                  <a:pt x="0" y="0"/>
                </a:moveTo>
                <a:cubicBezTo>
                  <a:pt x="145330" y="97410"/>
                  <a:pt x="290660" y="194821"/>
                  <a:pt x="386499" y="452487"/>
                </a:cubicBezTo>
                <a:cubicBezTo>
                  <a:pt x="482338" y="710153"/>
                  <a:pt x="516903" y="1302470"/>
                  <a:pt x="575035" y="1545996"/>
                </a:cubicBezTo>
                <a:cubicBezTo>
                  <a:pt x="633167" y="1789522"/>
                  <a:pt x="684229" y="1851581"/>
                  <a:pt x="735291" y="1913641"/>
                </a:cubicBezTo>
              </a:path>
            </a:pathLst>
          </a:custGeom>
          <a:noFill/>
          <a:ln w="1778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C1E788B-937D-0B44-9A69-76D6BB2AFE59}"/>
              </a:ext>
            </a:extLst>
          </p:cNvPr>
          <p:cNvSpPr/>
          <p:nvPr/>
        </p:nvSpPr>
        <p:spPr>
          <a:xfrm>
            <a:off x="5317952" y="2842328"/>
            <a:ext cx="1919123" cy="2514764"/>
          </a:xfrm>
          <a:prstGeom prst="roundRect">
            <a:avLst>
              <a:gd name="adj" fmla="val 6774"/>
            </a:avLst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D83B9A5-4566-B747-8628-7851BCCFDBEC}"/>
                  </a:ext>
                </a:extLst>
              </p:cNvPr>
              <p:cNvSpPr txBox="1"/>
              <p:nvPr/>
            </p:nvSpPr>
            <p:spPr>
              <a:xfrm>
                <a:off x="5331020" y="3660475"/>
                <a:ext cx="1919122" cy="769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440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min</m:t>
                      </m:r>
                      <m:r>
                        <a:rPr lang="zh-CN" altLang="en-US" sz="440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440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CN" sz="4401" b="1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D83B9A5-4566-B747-8628-7851BCCFD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20" y="3660475"/>
                <a:ext cx="1919122" cy="769570"/>
              </a:xfrm>
              <a:prstGeom prst="rect">
                <a:avLst/>
              </a:prstGeom>
              <a:blipFill>
                <a:blip r:embed="rId8"/>
                <a:stretch>
                  <a:fillRect t="-1639" b="-262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693CA18-8FD6-0044-B2B1-041661269876}"/>
              </a:ext>
            </a:extLst>
          </p:cNvPr>
          <p:cNvCxnSpPr>
            <a:cxnSpLocks/>
          </p:cNvCxnSpPr>
          <p:nvPr/>
        </p:nvCxnSpPr>
        <p:spPr>
          <a:xfrm flipV="1">
            <a:off x="7224827" y="4092850"/>
            <a:ext cx="1045473" cy="6858"/>
          </a:xfrm>
          <a:prstGeom prst="straightConnector1">
            <a:avLst/>
          </a:prstGeom>
          <a:ln w="2032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D1F7968C-74D7-0445-86BD-05DAA1B8EBD0}"/>
              </a:ext>
            </a:extLst>
          </p:cNvPr>
          <p:cNvSpPr txBox="1"/>
          <p:nvPr/>
        </p:nvSpPr>
        <p:spPr>
          <a:xfrm>
            <a:off x="8367520" y="1055700"/>
            <a:ext cx="4059016" cy="42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9F73D9"/>
                </a:solidFill>
                <a:latin typeface="Avenir Book" panose="02000503020000020003" pitchFamily="2" charset="0"/>
              </a:rPr>
              <a:t>Synchronized</a:t>
            </a:r>
            <a:r>
              <a:rPr lang="zh-CN" altLang="en-US" sz="3200" dirty="0">
                <a:solidFill>
                  <a:srgbClr val="9F73D9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solidFill>
                  <a:srgbClr val="9F73D9"/>
                </a:solidFill>
                <a:latin typeface="Avenir Book" panose="02000503020000020003" pitchFamily="2" charset="0"/>
              </a:rPr>
              <a:t>Deformations</a:t>
            </a:r>
            <a:endParaRPr lang="en-CN" sz="3200" dirty="0">
              <a:solidFill>
                <a:srgbClr val="9F73D9"/>
              </a:solidFill>
              <a:latin typeface="Avenir Book" panose="02000503020000020003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CA6E67-C8DE-0C4E-95E1-517049BB05BC}"/>
              </a:ext>
            </a:extLst>
          </p:cNvPr>
          <p:cNvSpPr/>
          <p:nvPr/>
        </p:nvSpPr>
        <p:spPr>
          <a:xfrm>
            <a:off x="8059829" y="2175336"/>
            <a:ext cx="4750073" cy="1128249"/>
          </a:xfrm>
          <a:prstGeom prst="rect">
            <a:avLst/>
          </a:prstGeom>
          <a:noFill/>
          <a:ln w="76200">
            <a:solidFill>
              <a:srgbClr val="9F73D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4A75451-5D9A-8C4D-BE81-916ACFC20D02}"/>
              </a:ext>
            </a:extLst>
          </p:cNvPr>
          <p:cNvSpPr/>
          <p:nvPr/>
        </p:nvSpPr>
        <p:spPr>
          <a:xfrm>
            <a:off x="8059831" y="5199792"/>
            <a:ext cx="4750073" cy="1128249"/>
          </a:xfrm>
          <a:prstGeom prst="rect">
            <a:avLst/>
          </a:prstGeom>
          <a:noFill/>
          <a:ln w="76200">
            <a:solidFill>
              <a:srgbClr val="9F73D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3334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3FE5F-5B0D-8A4C-B510-AFB5A88B9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9665" y="1038879"/>
            <a:ext cx="5541609" cy="3117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61FE7-9D45-404C-9C7C-3F36E2789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35" t="21269" r="30750" b="29279"/>
          <a:stretch/>
        </p:blipFill>
        <p:spPr>
          <a:xfrm>
            <a:off x="3087364" y="1429224"/>
            <a:ext cx="3069176" cy="207644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50D9DD-5963-C04A-A398-F3C2EB7776CC}"/>
              </a:ext>
            </a:extLst>
          </p:cNvPr>
          <p:cNvCxnSpPr>
            <a:cxnSpLocks/>
          </p:cNvCxnSpPr>
          <p:nvPr/>
        </p:nvCxnSpPr>
        <p:spPr>
          <a:xfrm flipH="1">
            <a:off x="6974" y="2597457"/>
            <a:ext cx="1182143" cy="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0A07D9-EF16-854C-A8B1-95C72474C632}"/>
              </a:ext>
            </a:extLst>
          </p:cNvPr>
          <p:cNvCxnSpPr>
            <a:cxnSpLocks/>
          </p:cNvCxnSpPr>
          <p:nvPr/>
        </p:nvCxnSpPr>
        <p:spPr>
          <a:xfrm>
            <a:off x="5416810" y="2597457"/>
            <a:ext cx="1305773" cy="0"/>
          </a:xfrm>
          <a:prstGeom prst="straightConnector1">
            <a:avLst/>
          </a:prstGeom>
          <a:ln w="76200">
            <a:solidFill>
              <a:srgbClr val="EA7D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ACFE90F-B748-3D49-947D-89F9D525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9665" y="2446033"/>
            <a:ext cx="5541609" cy="3117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05ABA-201A-CF4A-A0C5-1A2F36C0B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35" t="21269" r="30750" b="29279"/>
          <a:stretch/>
        </p:blipFill>
        <p:spPr>
          <a:xfrm>
            <a:off x="3087364" y="2794115"/>
            <a:ext cx="3069176" cy="20764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B35FF4-C62D-2745-8C73-1BCC65670ACA}"/>
              </a:ext>
            </a:extLst>
          </p:cNvPr>
          <p:cNvCxnSpPr>
            <a:cxnSpLocks/>
          </p:cNvCxnSpPr>
          <p:nvPr/>
        </p:nvCxnSpPr>
        <p:spPr>
          <a:xfrm flipH="1">
            <a:off x="1831872" y="3781529"/>
            <a:ext cx="0" cy="1251403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08A758-E317-2D48-9377-7B0348064DB7}"/>
              </a:ext>
            </a:extLst>
          </p:cNvPr>
          <p:cNvCxnSpPr>
            <a:cxnSpLocks/>
          </p:cNvCxnSpPr>
          <p:nvPr/>
        </p:nvCxnSpPr>
        <p:spPr>
          <a:xfrm>
            <a:off x="5021324" y="3856401"/>
            <a:ext cx="19051" cy="1118195"/>
          </a:xfrm>
          <a:prstGeom prst="straightConnector1">
            <a:avLst/>
          </a:prstGeom>
          <a:ln w="76200">
            <a:solidFill>
              <a:srgbClr val="EA7D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2CB6B5D-68A8-F744-8694-9BAAFC1A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746" y="4284751"/>
            <a:ext cx="5541609" cy="3117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B9EED5-6BCE-CD46-887D-41DA8768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35" t="21269" r="30750" b="29279"/>
          <a:stretch/>
        </p:blipFill>
        <p:spPr>
          <a:xfrm>
            <a:off x="3129283" y="4675095"/>
            <a:ext cx="3069176" cy="207644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FEFAA7-400C-BE45-A2A8-A245ACB4E986}"/>
              </a:ext>
            </a:extLst>
          </p:cNvPr>
          <p:cNvCxnSpPr>
            <a:cxnSpLocks/>
          </p:cNvCxnSpPr>
          <p:nvPr/>
        </p:nvCxnSpPr>
        <p:spPr>
          <a:xfrm flipH="1" flipV="1">
            <a:off x="348720" y="4771483"/>
            <a:ext cx="924315" cy="723317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1C952F-C96E-DA48-80B9-8392A1A83706}"/>
              </a:ext>
            </a:extLst>
          </p:cNvPr>
          <p:cNvCxnSpPr>
            <a:cxnSpLocks/>
          </p:cNvCxnSpPr>
          <p:nvPr/>
        </p:nvCxnSpPr>
        <p:spPr>
          <a:xfrm flipV="1">
            <a:off x="5199648" y="4954794"/>
            <a:ext cx="1270003" cy="684961"/>
          </a:xfrm>
          <a:prstGeom prst="straightConnector1">
            <a:avLst/>
          </a:prstGeom>
          <a:ln w="76200">
            <a:solidFill>
              <a:srgbClr val="EA7D8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F9EFBD92-4EF5-9545-8A96-1DA646FECC1B}"/>
              </a:ext>
            </a:extLst>
          </p:cNvPr>
          <p:cNvSpPr/>
          <p:nvPr/>
        </p:nvSpPr>
        <p:spPr>
          <a:xfrm>
            <a:off x="7231826" y="2403773"/>
            <a:ext cx="889124" cy="1335481"/>
          </a:xfrm>
          <a:custGeom>
            <a:avLst/>
            <a:gdLst>
              <a:gd name="connsiteX0" fmla="*/ 0 w 735291"/>
              <a:gd name="connsiteY0" fmla="*/ 0 h 1913641"/>
              <a:gd name="connsiteX1" fmla="*/ 386499 w 735291"/>
              <a:gd name="connsiteY1" fmla="*/ 452487 h 1913641"/>
              <a:gd name="connsiteX2" fmla="*/ 575035 w 735291"/>
              <a:gd name="connsiteY2" fmla="*/ 1545996 h 1913641"/>
              <a:gd name="connsiteX3" fmla="*/ 735291 w 735291"/>
              <a:gd name="connsiteY3" fmla="*/ 1913641 h 191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91" h="1913641">
                <a:moveTo>
                  <a:pt x="0" y="0"/>
                </a:moveTo>
                <a:cubicBezTo>
                  <a:pt x="145330" y="97410"/>
                  <a:pt x="290660" y="194821"/>
                  <a:pt x="386499" y="452487"/>
                </a:cubicBezTo>
                <a:cubicBezTo>
                  <a:pt x="482338" y="710153"/>
                  <a:pt x="516903" y="1302470"/>
                  <a:pt x="575035" y="1545996"/>
                </a:cubicBezTo>
                <a:cubicBezTo>
                  <a:pt x="633167" y="1789522"/>
                  <a:pt x="684229" y="1851581"/>
                  <a:pt x="735291" y="1913641"/>
                </a:cubicBezTo>
              </a:path>
            </a:pathLst>
          </a:custGeom>
          <a:noFill/>
          <a:ln w="1524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CAB681-8E3C-904F-9C82-FD57085AC4A9}"/>
              </a:ext>
            </a:extLst>
          </p:cNvPr>
          <p:cNvSpPr/>
          <p:nvPr/>
        </p:nvSpPr>
        <p:spPr>
          <a:xfrm rot="11085697" flipH="1">
            <a:off x="7219177" y="4037042"/>
            <a:ext cx="843493" cy="1495346"/>
          </a:xfrm>
          <a:custGeom>
            <a:avLst/>
            <a:gdLst>
              <a:gd name="connsiteX0" fmla="*/ 0 w 735291"/>
              <a:gd name="connsiteY0" fmla="*/ 0 h 1913641"/>
              <a:gd name="connsiteX1" fmla="*/ 386499 w 735291"/>
              <a:gd name="connsiteY1" fmla="*/ 452487 h 1913641"/>
              <a:gd name="connsiteX2" fmla="*/ 575035 w 735291"/>
              <a:gd name="connsiteY2" fmla="*/ 1545996 h 1913641"/>
              <a:gd name="connsiteX3" fmla="*/ 735291 w 735291"/>
              <a:gd name="connsiteY3" fmla="*/ 1913641 h 191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91" h="1913641">
                <a:moveTo>
                  <a:pt x="0" y="0"/>
                </a:moveTo>
                <a:cubicBezTo>
                  <a:pt x="145330" y="97410"/>
                  <a:pt x="290660" y="194821"/>
                  <a:pt x="386499" y="452487"/>
                </a:cubicBezTo>
                <a:cubicBezTo>
                  <a:pt x="482338" y="710153"/>
                  <a:pt x="516903" y="1302470"/>
                  <a:pt x="575035" y="1545996"/>
                </a:cubicBezTo>
                <a:cubicBezTo>
                  <a:pt x="633167" y="1789522"/>
                  <a:pt x="684229" y="1851581"/>
                  <a:pt x="735291" y="1913641"/>
                </a:cubicBezTo>
              </a:path>
            </a:pathLst>
          </a:custGeom>
          <a:noFill/>
          <a:ln w="1524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1E4033E-88B8-3B49-AC22-E283FD220681}"/>
              </a:ext>
            </a:extLst>
          </p:cNvPr>
          <p:cNvSpPr/>
          <p:nvPr/>
        </p:nvSpPr>
        <p:spPr>
          <a:xfrm flipV="1">
            <a:off x="6873043" y="3871500"/>
            <a:ext cx="1247909" cy="80151"/>
          </a:xfrm>
          <a:custGeom>
            <a:avLst/>
            <a:gdLst>
              <a:gd name="connsiteX0" fmla="*/ 0 w 735291"/>
              <a:gd name="connsiteY0" fmla="*/ 0 h 1913641"/>
              <a:gd name="connsiteX1" fmla="*/ 386499 w 735291"/>
              <a:gd name="connsiteY1" fmla="*/ 452487 h 1913641"/>
              <a:gd name="connsiteX2" fmla="*/ 575035 w 735291"/>
              <a:gd name="connsiteY2" fmla="*/ 1545996 h 1913641"/>
              <a:gd name="connsiteX3" fmla="*/ 735291 w 735291"/>
              <a:gd name="connsiteY3" fmla="*/ 1913641 h 191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91" h="1913641">
                <a:moveTo>
                  <a:pt x="0" y="0"/>
                </a:moveTo>
                <a:cubicBezTo>
                  <a:pt x="145330" y="97410"/>
                  <a:pt x="290660" y="194821"/>
                  <a:pt x="386499" y="452487"/>
                </a:cubicBezTo>
                <a:cubicBezTo>
                  <a:pt x="482338" y="710153"/>
                  <a:pt x="516903" y="1302470"/>
                  <a:pt x="575035" y="1545996"/>
                </a:cubicBezTo>
                <a:cubicBezTo>
                  <a:pt x="633167" y="1789522"/>
                  <a:pt x="684229" y="1851581"/>
                  <a:pt x="735291" y="1913641"/>
                </a:cubicBezTo>
              </a:path>
            </a:pathLst>
          </a:custGeom>
          <a:noFill/>
          <a:ln w="1524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2C3E646-31F5-4942-B2AE-8F91BA9507B2}"/>
              </a:ext>
            </a:extLst>
          </p:cNvPr>
          <p:cNvSpPr/>
          <p:nvPr/>
        </p:nvSpPr>
        <p:spPr>
          <a:xfrm>
            <a:off x="8920069" y="2042135"/>
            <a:ext cx="3736253" cy="3143099"/>
          </a:xfrm>
          <a:custGeom>
            <a:avLst/>
            <a:gdLst>
              <a:gd name="connsiteX0" fmla="*/ 0 w 2579914"/>
              <a:gd name="connsiteY0" fmla="*/ 1992452 h 1992452"/>
              <a:gd name="connsiteX1" fmla="*/ 669471 w 2579914"/>
              <a:gd name="connsiteY1" fmla="*/ 1518923 h 1992452"/>
              <a:gd name="connsiteX2" fmla="*/ 1322614 w 2579914"/>
              <a:gd name="connsiteY2" fmla="*/ 366 h 1992452"/>
              <a:gd name="connsiteX3" fmla="*/ 2171700 w 2579914"/>
              <a:gd name="connsiteY3" fmla="*/ 1665880 h 1992452"/>
              <a:gd name="connsiteX4" fmla="*/ 2579914 w 2579914"/>
              <a:gd name="connsiteY4" fmla="*/ 1894480 h 199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9914" h="1992452">
                <a:moveTo>
                  <a:pt x="0" y="1992452"/>
                </a:moveTo>
                <a:cubicBezTo>
                  <a:pt x="224517" y="1921694"/>
                  <a:pt x="449035" y="1850937"/>
                  <a:pt x="669471" y="1518923"/>
                </a:cubicBezTo>
                <a:cubicBezTo>
                  <a:pt x="889907" y="1186909"/>
                  <a:pt x="1072242" y="-24127"/>
                  <a:pt x="1322614" y="366"/>
                </a:cubicBezTo>
                <a:cubicBezTo>
                  <a:pt x="1572986" y="24859"/>
                  <a:pt x="1962150" y="1350194"/>
                  <a:pt x="2171700" y="1665880"/>
                </a:cubicBezTo>
                <a:cubicBezTo>
                  <a:pt x="2381250" y="1981566"/>
                  <a:pt x="2480582" y="1938023"/>
                  <a:pt x="2579914" y="1894480"/>
                </a:cubicBezTo>
              </a:path>
            </a:pathLst>
          </a:custGeom>
          <a:noFill/>
          <a:ln w="177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CF87CF-1740-4D40-8B6C-7328EDDF6952}"/>
                  </a:ext>
                </a:extLst>
              </p:cNvPr>
              <p:cNvSpPr txBox="1"/>
              <p:nvPr/>
            </p:nvSpPr>
            <p:spPr>
              <a:xfrm>
                <a:off x="10213927" y="5239993"/>
                <a:ext cx="19705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(⋅)</m:t>
                      </m:r>
                    </m:oMath>
                  </m:oMathPara>
                </a14:m>
                <a:endParaRPr lang="en-CN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CF87CF-1740-4D40-8B6C-7328EDDF6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3927" y="5239993"/>
                <a:ext cx="1970539" cy="646331"/>
              </a:xfrm>
              <a:prstGeom prst="rect">
                <a:avLst/>
              </a:prstGeom>
              <a:blipFill>
                <a:blip r:embed="rId7"/>
                <a:stretch>
                  <a:fillRect r="-3205" b="-2115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8E64B3-FD87-EE41-B9A2-FC0DBCCFD7C9}"/>
              </a:ext>
            </a:extLst>
          </p:cNvPr>
          <p:cNvCxnSpPr>
            <a:cxnSpLocks/>
          </p:cNvCxnSpPr>
          <p:nvPr/>
        </p:nvCxnSpPr>
        <p:spPr>
          <a:xfrm>
            <a:off x="8120952" y="3871497"/>
            <a:ext cx="1055461" cy="0"/>
          </a:xfrm>
          <a:prstGeom prst="straightConnector1">
            <a:avLst/>
          </a:prstGeom>
          <a:ln w="152400">
            <a:solidFill>
              <a:schemeClr val="bg1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581EACE-4CD3-6E4A-89C8-90F3ACD37327}"/>
              </a:ext>
            </a:extLst>
          </p:cNvPr>
          <p:cNvSpPr txBox="1"/>
          <p:nvPr/>
        </p:nvSpPr>
        <p:spPr>
          <a:xfrm>
            <a:off x="-179897" y="331121"/>
            <a:ext cx="8923894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Object-Level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Deformation Model</a:t>
            </a:r>
          </a:p>
        </p:txBody>
      </p:sp>
    </p:spTree>
    <p:extLst>
      <p:ext uri="{BB962C8B-B14F-4D97-AF65-F5344CB8AC3E}">
        <p14:creationId xmlns:p14="http://schemas.microsoft.com/office/powerpoint/2010/main" val="2282154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2EE6A69B-5165-9542-9DA1-0C22255A1479}"/>
              </a:ext>
            </a:extLst>
          </p:cNvPr>
          <p:cNvSpPr/>
          <p:nvPr/>
        </p:nvSpPr>
        <p:spPr>
          <a:xfrm>
            <a:off x="2293947" y="4176292"/>
            <a:ext cx="2567663" cy="1906018"/>
          </a:xfrm>
          <a:custGeom>
            <a:avLst/>
            <a:gdLst>
              <a:gd name="connsiteX0" fmla="*/ 0 w 2579914"/>
              <a:gd name="connsiteY0" fmla="*/ 1992452 h 1992452"/>
              <a:gd name="connsiteX1" fmla="*/ 669471 w 2579914"/>
              <a:gd name="connsiteY1" fmla="*/ 1518923 h 1992452"/>
              <a:gd name="connsiteX2" fmla="*/ 1322614 w 2579914"/>
              <a:gd name="connsiteY2" fmla="*/ 366 h 1992452"/>
              <a:gd name="connsiteX3" fmla="*/ 2171700 w 2579914"/>
              <a:gd name="connsiteY3" fmla="*/ 1665880 h 1992452"/>
              <a:gd name="connsiteX4" fmla="*/ 2579914 w 2579914"/>
              <a:gd name="connsiteY4" fmla="*/ 1894480 h 199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9914" h="1992452">
                <a:moveTo>
                  <a:pt x="0" y="1992452"/>
                </a:moveTo>
                <a:cubicBezTo>
                  <a:pt x="224517" y="1921694"/>
                  <a:pt x="449035" y="1850937"/>
                  <a:pt x="669471" y="1518923"/>
                </a:cubicBezTo>
                <a:cubicBezTo>
                  <a:pt x="889907" y="1186909"/>
                  <a:pt x="1072242" y="-24127"/>
                  <a:pt x="1322614" y="366"/>
                </a:cubicBezTo>
                <a:cubicBezTo>
                  <a:pt x="1572986" y="24859"/>
                  <a:pt x="1962150" y="1350194"/>
                  <a:pt x="2171700" y="1665880"/>
                </a:cubicBezTo>
                <a:cubicBezTo>
                  <a:pt x="2381250" y="1981566"/>
                  <a:pt x="2480582" y="1938023"/>
                  <a:pt x="2579914" y="1894480"/>
                </a:cubicBezTo>
              </a:path>
            </a:pathLst>
          </a:custGeom>
          <a:noFill/>
          <a:ln w="177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26F4B9-8F25-174F-86A8-52CF72BEEE4F}"/>
                  </a:ext>
                </a:extLst>
              </p:cNvPr>
              <p:cNvSpPr txBox="1"/>
              <p:nvPr/>
            </p:nvSpPr>
            <p:spPr>
              <a:xfrm>
                <a:off x="2592508" y="6240911"/>
                <a:ext cx="21553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(⋅)</m:t>
                      </m:r>
                    </m:oMath>
                  </m:oMathPara>
                </a14:m>
                <a:endParaRPr lang="en-CN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26F4B9-8F25-174F-86A8-52CF72BEE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508" y="6240911"/>
                <a:ext cx="2155398" cy="646331"/>
              </a:xfrm>
              <a:prstGeom prst="rect">
                <a:avLst/>
              </a:prstGeom>
              <a:blipFill>
                <a:blip r:embed="rId4"/>
                <a:stretch>
                  <a:fillRect r="-2941" b="-2115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81FC356E-AF40-8C46-B378-949E0D010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9897" y="685000"/>
            <a:ext cx="7145865" cy="40195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1BFFBF-6DE6-414E-B3EB-C5217B3B28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02"/>
          <a:stretch/>
        </p:blipFill>
        <p:spPr>
          <a:xfrm>
            <a:off x="7704940" y="1846902"/>
            <a:ext cx="5516281" cy="4673158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13F6611-4F23-5C49-8BDC-743D97E1CF7B}"/>
              </a:ext>
            </a:extLst>
          </p:cNvPr>
          <p:cNvCxnSpPr>
            <a:cxnSpLocks/>
          </p:cNvCxnSpPr>
          <p:nvPr/>
        </p:nvCxnSpPr>
        <p:spPr>
          <a:xfrm>
            <a:off x="6021005" y="4176292"/>
            <a:ext cx="1314449" cy="0"/>
          </a:xfrm>
          <a:prstGeom prst="straightConnector1">
            <a:avLst/>
          </a:prstGeom>
          <a:ln w="1524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512CD47-BDF3-B046-A276-9576C089AA9A}"/>
              </a:ext>
            </a:extLst>
          </p:cNvPr>
          <p:cNvSpPr txBox="1"/>
          <p:nvPr/>
        </p:nvSpPr>
        <p:spPr>
          <a:xfrm>
            <a:off x="-179897" y="331121"/>
            <a:ext cx="8923894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Object-Level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Deformation Model</a:t>
            </a:r>
          </a:p>
        </p:txBody>
      </p:sp>
      <p:sp>
        <p:nvSpPr>
          <p:cNvPr id="29" name="Right Bracket 28">
            <a:extLst>
              <a:ext uri="{FF2B5EF4-FFF2-40B4-BE49-F238E27FC236}">
                <a16:creationId xmlns:a16="http://schemas.microsoft.com/office/drawing/2014/main" id="{B7E8BCFA-00C3-E947-9579-86B255C60D8D}"/>
              </a:ext>
            </a:extLst>
          </p:cNvPr>
          <p:cNvSpPr/>
          <p:nvPr/>
        </p:nvSpPr>
        <p:spPr>
          <a:xfrm>
            <a:off x="5527886" y="2955030"/>
            <a:ext cx="445476" cy="2438400"/>
          </a:xfrm>
          <a:prstGeom prst="rightBracket">
            <a:avLst/>
          </a:prstGeom>
          <a:ln w="152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55821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50D144-EBDE-4F4A-BA89-411B4BA331C9}"/>
              </a:ext>
            </a:extLst>
          </p:cNvPr>
          <p:cNvSpPr txBox="1"/>
          <p:nvPr/>
        </p:nvSpPr>
        <p:spPr>
          <a:xfrm>
            <a:off x="0" y="498289"/>
            <a:ext cx="428365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Problem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Setting</a:t>
            </a:r>
            <a:endParaRPr lang="en-CN" sz="3999" dirty="0">
              <a:latin typeface="Avenir Book" panose="02000503020000020003" pitchFamily="2" charset="0"/>
            </a:endParaRPr>
          </a:p>
        </p:txBody>
      </p:sp>
      <p:pic>
        <p:nvPicPr>
          <p:cNvPr id="6" name="sapien_engine" descr="sapien_engine">
            <a:hlinkClick r:id="" action="ppaction://media"/>
            <a:extLst>
              <a:ext uri="{FF2B5EF4-FFF2-40B4-BE49-F238E27FC236}">
                <a16:creationId xmlns:a16="http://schemas.microsoft.com/office/drawing/2014/main" id="{B82396A1-16E4-6E46-9311-D7D5E710D9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9217" y="1832098"/>
            <a:ext cx="6130367" cy="3448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8CDD4-3BE6-2F42-B9A7-6EE820B074DF}"/>
              </a:ext>
            </a:extLst>
          </p:cNvPr>
          <p:cNvSpPr txBox="1"/>
          <p:nvPr/>
        </p:nvSpPr>
        <p:spPr>
          <a:xfrm>
            <a:off x="1664049" y="5482760"/>
            <a:ext cx="357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venir Book" panose="02000503020000020003" pitchFamily="2" charset="0"/>
              </a:rPr>
              <a:t>Physically-aware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Articulated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Meshes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A93D8-0E8D-6C4E-8A62-3092B1B1C8B0}"/>
              </a:ext>
            </a:extLst>
          </p:cNvPr>
          <p:cNvSpPr txBox="1"/>
          <p:nvPr/>
        </p:nvSpPr>
        <p:spPr>
          <a:xfrm>
            <a:off x="7259318" y="5480241"/>
            <a:ext cx="464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venir Book" panose="02000503020000020003" pitchFamily="2" charset="0"/>
              </a:rPr>
              <a:t>Manipulation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Task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in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a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Simulation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Environment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429C1-85DF-0444-A46E-564524B6CB70}"/>
              </a:ext>
            </a:extLst>
          </p:cNvPr>
          <p:cNvSpPr txBox="1"/>
          <p:nvPr/>
        </p:nvSpPr>
        <p:spPr>
          <a:xfrm>
            <a:off x="0" y="6532345"/>
            <a:ext cx="613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SAPIEN: A </a:t>
            </a:r>
            <a:r>
              <a:rPr lang="en-US" dirty="0" err="1">
                <a:latin typeface="Avenir Book" panose="02000503020000020003" pitchFamily="2" charset="0"/>
              </a:rPr>
              <a:t>SimulAted</a:t>
            </a:r>
            <a:r>
              <a:rPr lang="en-US" dirty="0">
                <a:latin typeface="Avenir Book" panose="02000503020000020003" pitchFamily="2" charset="0"/>
              </a:rPr>
              <a:t> Part-based Interactive </a:t>
            </a:r>
            <a:r>
              <a:rPr lang="en-US" altLang="zh-CN" dirty="0">
                <a:latin typeface="Avenir Book" panose="02000503020000020003" pitchFamily="2" charset="0"/>
              </a:rPr>
              <a:t>E</a:t>
            </a:r>
            <a:r>
              <a:rPr lang="en-US" dirty="0">
                <a:latin typeface="Avenir Book" panose="02000503020000020003" pitchFamily="2" charset="0"/>
              </a:rPr>
              <a:t>nvironment</a:t>
            </a:r>
            <a:r>
              <a:rPr lang="en-US" altLang="zh-CN" dirty="0">
                <a:latin typeface="Avenir Book" panose="02000503020000020003" pitchFamily="2" charset="0"/>
              </a:rPr>
              <a:t>,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Xiang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et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al.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2020</a:t>
            </a:r>
            <a:endParaRPr lang="en-CN" dirty="0">
              <a:latin typeface="Avenir Book" panose="02000503020000020003" pitchFamily="2" charset="0"/>
            </a:endParaRPr>
          </a:p>
        </p:txBody>
      </p:sp>
      <p:pic>
        <p:nvPicPr>
          <p:cNvPr id="3" name="data_demo_trimed_1">
            <a:hlinkClick r:id="" action="ppaction://media"/>
            <a:extLst>
              <a:ext uri="{FF2B5EF4-FFF2-40B4-BE49-F238E27FC236}">
                <a16:creationId xmlns:a16="http://schemas.microsoft.com/office/drawing/2014/main" id="{3D681E74-7CD7-1368-5BE6-61C5CC57C9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621" y="1832098"/>
            <a:ext cx="6130365" cy="344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1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72E3EACC-BB06-DF46-B0E5-D6280C1805D3}"/>
              </a:ext>
            </a:extLst>
          </p:cNvPr>
          <p:cNvSpPr/>
          <p:nvPr/>
        </p:nvSpPr>
        <p:spPr>
          <a:xfrm>
            <a:off x="2293947" y="4176292"/>
            <a:ext cx="2567663" cy="1906018"/>
          </a:xfrm>
          <a:custGeom>
            <a:avLst/>
            <a:gdLst>
              <a:gd name="connsiteX0" fmla="*/ 0 w 2579914"/>
              <a:gd name="connsiteY0" fmla="*/ 1992452 h 1992452"/>
              <a:gd name="connsiteX1" fmla="*/ 669471 w 2579914"/>
              <a:gd name="connsiteY1" fmla="*/ 1518923 h 1992452"/>
              <a:gd name="connsiteX2" fmla="*/ 1322614 w 2579914"/>
              <a:gd name="connsiteY2" fmla="*/ 366 h 1992452"/>
              <a:gd name="connsiteX3" fmla="*/ 2171700 w 2579914"/>
              <a:gd name="connsiteY3" fmla="*/ 1665880 h 1992452"/>
              <a:gd name="connsiteX4" fmla="*/ 2579914 w 2579914"/>
              <a:gd name="connsiteY4" fmla="*/ 1894480 h 199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9914" h="1992452">
                <a:moveTo>
                  <a:pt x="0" y="1992452"/>
                </a:moveTo>
                <a:cubicBezTo>
                  <a:pt x="224517" y="1921694"/>
                  <a:pt x="449035" y="1850937"/>
                  <a:pt x="669471" y="1518923"/>
                </a:cubicBezTo>
                <a:cubicBezTo>
                  <a:pt x="889907" y="1186909"/>
                  <a:pt x="1072242" y="-24127"/>
                  <a:pt x="1322614" y="366"/>
                </a:cubicBezTo>
                <a:cubicBezTo>
                  <a:pt x="1572986" y="24859"/>
                  <a:pt x="1962150" y="1350194"/>
                  <a:pt x="2171700" y="1665880"/>
                </a:cubicBezTo>
                <a:cubicBezTo>
                  <a:pt x="2381250" y="1981566"/>
                  <a:pt x="2480582" y="1938023"/>
                  <a:pt x="2579914" y="1894480"/>
                </a:cubicBezTo>
              </a:path>
            </a:pathLst>
          </a:custGeom>
          <a:noFill/>
          <a:ln w="177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66A34-069D-1343-A4A2-B12FF33D1FF5}"/>
                  </a:ext>
                </a:extLst>
              </p:cNvPr>
              <p:cNvSpPr txBox="1"/>
              <p:nvPr/>
            </p:nvSpPr>
            <p:spPr>
              <a:xfrm>
                <a:off x="2592508" y="6240911"/>
                <a:ext cx="21661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(⋅)</m:t>
                      </m:r>
                    </m:oMath>
                  </m:oMathPara>
                </a14:m>
                <a:endParaRPr lang="en-CN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66A34-069D-1343-A4A2-B12FF33D1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508" y="6240911"/>
                <a:ext cx="2166106" cy="646331"/>
              </a:xfrm>
              <a:prstGeom prst="rect">
                <a:avLst/>
              </a:prstGeom>
              <a:blipFill>
                <a:blip r:embed="rId2"/>
                <a:stretch>
                  <a:fillRect r="-2924" b="-2115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96B968D-513C-B546-8BCD-A5C6E4835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897" y="685000"/>
            <a:ext cx="7145865" cy="40195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CEC44D-BE8D-1843-85B0-868D2798979A}"/>
              </a:ext>
            </a:extLst>
          </p:cNvPr>
          <p:cNvCxnSpPr>
            <a:cxnSpLocks/>
          </p:cNvCxnSpPr>
          <p:nvPr/>
        </p:nvCxnSpPr>
        <p:spPr>
          <a:xfrm>
            <a:off x="6021005" y="4176292"/>
            <a:ext cx="1314449" cy="0"/>
          </a:xfrm>
          <a:prstGeom prst="straightConnector1">
            <a:avLst/>
          </a:prstGeom>
          <a:ln w="1524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ACBEE5-5FA7-B447-8B2A-F07E29B840EE}"/>
              </a:ext>
            </a:extLst>
          </p:cNvPr>
          <p:cNvSpPr txBox="1"/>
          <p:nvPr/>
        </p:nvSpPr>
        <p:spPr>
          <a:xfrm>
            <a:off x="-179897" y="331121"/>
            <a:ext cx="8923894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Object-Level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Deformation Model</a:t>
            </a:r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D8BE728A-E16E-384F-A0B8-537A79DDB4A1}"/>
              </a:ext>
            </a:extLst>
          </p:cNvPr>
          <p:cNvSpPr/>
          <p:nvPr/>
        </p:nvSpPr>
        <p:spPr>
          <a:xfrm>
            <a:off x="5527886" y="2955030"/>
            <a:ext cx="445476" cy="2438400"/>
          </a:xfrm>
          <a:prstGeom prst="rightBracket">
            <a:avLst/>
          </a:prstGeom>
          <a:ln w="152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F2BCD-367F-444D-A396-28EA9B60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05"/>
          <a:stretch/>
        </p:blipFill>
        <p:spPr>
          <a:xfrm>
            <a:off x="7156950" y="1272602"/>
            <a:ext cx="6064271" cy="46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33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CBAE0498-BCF3-8947-95D1-D180E24B575C}"/>
              </a:ext>
            </a:extLst>
          </p:cNvPr>
          <p:cNvSpPr/>
          <p:nvPr/>
        </p:nvSpPr>
        <p:spPr>
          <a:xfrm>
            <a:off x="2293947" y="4176292"/>
            <a:ext cx="2567663" cy="1906018"/>
          </a:xfrm>
          <a:custGeom>
            <a:avLst/>
            <a:gdLst>
              <a:gd name="connsiteX0" fmla="*/ 0 w 2579914"/>
              <a:gd name="connsiteY0" fmla="*/ 1992452 h 1992452"/>
              <a:gd name="connsiteX1" fmla="*/ 669471 w 2579914"/>
              <a:gd name="connsiteY1" fmla="*/ 1518923 h 1992452"/>
              <a:gd name="connsiteX2" fmla="*/ 1322614 w 2579914"/>
              <a:gd name="connsiteY2" fmla="*/ 366 h 1992452"/>
              <a:gd name="connsiteX3" fmla="*/ 2171700 w 2579914"/>
              <a:gd name="connsiteY3" fmla="*/ 1665880 h 1992452"/>
              <a:gd name="connsiteX4" fmla="*/ 2579914 w 2579914"/>
              <a:gd name="connsiteY4" fmla="*/ 1894480 h 199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9914" h="1992452">
                <a:moveTo>
                  <a:pt x="0" y="1992452"/>
                </a:moveTo>
                <a:cubicBezTo>
                  <a:pt x="224517" y="1921694"/>
                  <a:pt x="449035" y="1850937"/>
                  <a:pt x="669471" y="1518923"/>
                </a:cubicBezTo>
                <a:cubicBezTo>
                  <a:pt x="889907" y="1186909"/>
                  <a:pt x="1072242" y="-24127"/>
                  <a:pt x="1322614" y="366"/>
                </a:cubicBezTo>
                <a:cubicBezTo>
                  <a:pt x="1572986" y="24859"/>
                  <a:pt x="1962150" y="1350194"/>
                  <a:pt x="2171700" y="1665880"/>
                </a:cubicBezTo>
                <a:cubicBezTo>
                  <a:pt x="2381250" y="1981566"/>
                  <a:pt x="2480582" y="1938023"/>
                  <a:pt x="2579914" y="1894480"/>
                </a:cubicBezTo>
              </a:path>
            </a:pathLst>
          </a:custGeom>
          <a:noFill/>
          <a:ln w="177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1FBA56-5F43-4941-8872-EC33B243274C}"/>
                  </a:ext>
                </a:extLst>
              </p:cNvPr>
              <p:cNvSpPr txBox="1"/>
              <p:nvPr/>
            </p:nvSpPr>
            <p:spPr>
              <a:xfrm>
                <a:off x="2592508" y="6240911"/>
                <a:ext cx="21661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(⋅)</m:t>
                      </m:r>
                    </m:oMath>
                  </m:oMathPara>
                </a14:m>
                <a:endParaRPr lang="en-CN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1FBA56-5F43-4941-8872-EC33B2432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508" y="6240911"/>
                <a:ext cx="2166106" cy="646331"/>
              </a:xfrm>
              <a:prstGeom prst="rect">
                <a:avLst/>
              </a:prstGeom>
              <a:blipFill>
                <a:blip r:embed="rId2"/>
                <a:stretch>
                  <a:fillRect r="-2924" b="-2115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D45D271-D007-3044-97AF-413C8A7EE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897" y="685000"/>
            <a:ext cx="7145865" cy="40195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59ACD5-2268-644C-A9B3-098284D97B24}"/>
              </a:ext>
            </a:extLst>
          </p:cNvPr>
          <p:cNvCxnSpPr>
            <a:cxnSpLocks/>
          </p:cNvCxnSpPr>
          <p:nvPr/>
        </p:nvCxnSpPr>
        <p:spPr>
          <a:xfrm>
            <a:off x="6021005" y="4176292"/>
            <a:ext cx="1314449" cy="0"/>
          </a:xfrm>
          <a:prstGeom prst="straightConnector1">
            <a:avLst/>
          </a:prstGeom>
          <a:ln w="1524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740EE7-8656-4241-BC2F-6FE01CC74278}"/>
              </a:ext>
            </a:extLst>
          </p:cNvPr>
          <p:cNvSpPr txBox="1"/>
          <p:nvPr/>
        </p:nvSpPr>
        <p:spPr>
          <a:xfrm>
            <a:off x="-179897" y="331121"/>
            <a:ext cx="8923894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Object-Level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Deformation Model</a:t>
            </a:r>
          </a:p>
        </p:txBody>
      </p:sp>
      <p:sp>
        <p:nvSpPr>
          <p:cNvPr id="9" name="Right Bracket 8">
            <a:extLst>
              <a:ext uri="{FF2B5EF4-FFF2-40B4-BE49-F238E27FC236}">
                <a16:creationId xmlns:a16="http://schemas.microsoft.com/office/drawing/2014/main" id="{676C14D4-C7F6-BD45-ACC2-67188DB49B14}"/>
              </a:ext>
            </a:extLst>
          </p:cNvPr>
          <p:cNvSpPr/>
          <p:nvPr/>
        </p:nvSpPr>
        <p:spPr>
          <a:xfrm>
            <a:off x="5527886" y="2955030"/>
            <a:ext cx="445476" cy="2438400"/>
          </a:xfrm>
          <a:prstGeom prst="rightBracket">
            <a:avLst/>
          </a:prstGeom>
          <a:ln w="152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07A467-26F1-AC4D-B8F8-E00B95736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297" y="950869"/>
            <a:ext cx="8823677" cy="49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82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9817B9-4139-6B4B-8690-2408F2929F66}"/>
              </a:ext>
            </a:extLst>
          </p:cNvPr>
          <p:cNvSpPr txBox="1"/>
          <p:nvPr/>
        </p:nvSpPr>
        <p:spPr>
          <a:xfrm>
            <a:off x="1906884" y="2875179"/>
            <a:ext cx="9019585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99" b="1" dirty="0">
                <a:solidFill>
                  <a:srgbClr val="9F73D9"/>
                </a:solidFill>
                <a:latin typeface="Avenir Book" panose="02000503020000020003" pitchFamily="2" charset="0"/>
              </a:rPr>
              <a:t>Physics-Aware</a:t>
            </a:r>
            <a:r>
              <a:rPr lang="zh-CN" altLang="en-US" sz="3999" b="1" dirty="0">
                <a:solidFill>
                  <a:srgbClr val="9F73D9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999" b="1" dirty="0">
                <a:latin typeface="Avenir Book" panose="02000503020000020003" pitchFamily="2" charset="0"/>
              </a:rPr>
              <a:t>Deformation</a:t>
            </a:r>
            <a:r>
              <a:rPr lang="zh-CN" altLang="en-US" sz="3999" b="1" dirty="0">
                <a:latin typeface="Avenir Book" panose="02000503020000020003" pitchFamily="2" charset="0"/>
              </a:rPr>
              <a:t> </a:t>
            </a:r>
            <a:r>
              <a:rPr lang="en-US" altLang="zh-CN" sz="3999" b="1" dirty="0">
                <a:latin typeface="Avenir Book" panose="02000503020000020003" pitchFamily="2" charset="0"/>
              </a:rPr>
              <a:t>Correction</a:t>
            </a:r>
            <a:endParaRPr lang="en-CN" sz="3999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89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52A7D8-5F8A-6D46-867D-2EE0BD56F8BE}"/>
              </a:ext>
            </a:extLst>
          </p:cNvPr>
          <p:cNvSpPr/>
          <p:nvPr/>
        </p:nvSpPr>
        <p:spPr>
          <a:xfrm>
            <a:off x="461948" y="2548885"/>
            <a:ext cx="3287657" cy="263242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Avenir Book" panose="02000503020000020003" pitchFamily="2" charset="0"/>
              </a:rPr>
              <a:t>Deformation</a:t>
            </a:r>
            <a:r>
              <a:rPr lang="zh-CN" altLang="en-US" sz="3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Avenir Book" panose="02000503020000020003" pitchFamily="2" charset="0"/>
              </a:rPr>
              <a:t>Networks</a:t>
            </a:r>
            <a:endParaRPr lang="en-CN" sz="32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3F488B-39CA-944D-A8F2-25AC36209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813" y="1679048"/>
            <a:ext cx="5536881" cy="31144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2B7994-3824-E243-847B-551F14393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728" y="-532558"/>
            <a:ext cx="5413628" cy="30451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F0648A-1342-AE48-AB1F-010C647A9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6101" y="845489"/>
            <a:ext cx="5536881" cy="3114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33C72C-518A-7247-AEEF-C3AF10F01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443" y="2240743"/>
            <a:ext cx="5536881" cy="31144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A17FAB-1777-E743-B36F-CC0141F77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3681" y="3561585"/>
            <a:ext cx="5536881" cy="3114495"/>
          </a:xfrm>
          <a:prstGeom prst="rect">
            <a:avLst/>
          </a:prstGeom>
        </p:spPr>
      </p:pic>
      <p:sp>
        <p:nvSpPr>
          <p:cNvPr id="33" name="Freeform 32">
            <a:extLst>
              <a:ext uri="{FF2B5EF4-FFF2-40B4-BE49-F238E27FC236}">
                <a16:creationId xmlns:a16="http://schemas.microsoft.com/office/drawing/2014/main" id="{E31D56C9-3C3A-4141-8984-6FE591E36545}"/>
              </a:ext>
            </a:extLst>
          </p:cNvPr>
          <p:cNvSpPr/>
          <p:nvPr/>
        </p:nvSpPr>
        <p:spPr>
          <a:xfrm>
            <a:off x="3935148" y="2869983"/>
            <a:ext cx="1743732" cy="616053"/>
          </a:xfrm>
          <a:custGeom>
            <a:avLst/>
            <a:gdLst>
              <a:gd name="connsiteX0" fmla="*/ 0 w 3067050"/>
              <a:gd name="connsiteY0" fmla="*/ 1052788 h 1052788"/>
              <a:gd name="connsiteX1" fmla="*/ 1809750 w 3067050"/>
              <a:gd name="connsiteY1" fmla="*/ 5038 h 1052788"/>
              <a:gd name="connsiteX2" fmla="*/ 3067050 w 3067050"/>
              <a:gd name="connsiteY2" fmla="*/ 728938 h 105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1052788">
                <a:moveTo>
                  <a:pt x="0" y="1052788"/>
                </a:moveTo>
                <a:cubicBezTo>
                  <a:pt x="649287" y="555900"/>
                  <a:pt x="1298575" y="59013"/>
                  <a:pt x="1809750" y="5038"/>
                </a:cubicBezTo>
                <a:cubicBezTo>
                  <a:pt x="2320925" y="-48937"/>
                  <a:pt x="2693987" y="340000"/>
                  <a:pt x="3067050" y="728938"/>
                </a:cubicBezTo>
              </a:path>
            </a:pathLst>
          </a:custGeom>
          <a:noFill/>
          <a:ln w="1778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B89A903B-1A16-E545-B77C-9E96E8049E58}"/>
              </a:ext>
            </a:extLst>
          </p:cNvPr>
          <p:cNvSpPr/>
          <p:nvPr/>
        </p:nvSpPr>
        <p:spPr>
          <a:xfrm flipH="1" flipV="1">
            <a:off x="4086993" y="4086538"/>
            <a:ext cx="1622199" cy="820140"/>
          </a:xfrm>
          <a:custGeom>
            <a:avLst/>
            <a:gdLst>
              <a:gd name="connsiteX0" fmla="*/ 0 w 3067050"/>
              <a:gd name="connsiteY0" fmla="*/ 1052788 h 1052788"/>
              <a:gd name="connsiteX1" fmla="*/ 1809750 w 3067050"/>
              <a:gd name="connsiteY1" fmla="*/ 5038 h 1052788"/>
              <a:gd name="connsiteX2" fmla="*/ 3067050 w 3067050"/>
              <a:gd name="connsiteY2" fmla="*/ 728938 h 105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1052788">
                <a:moveTo>
                  <a:pt x="0" y="1052788"/>
                </a:moveTo>
                <a:cubicBezTo>
                  <a:pt x="649287" y="555900"/>
                  <a:pt x="1298575" y="59013"/>
                  <a:pt x="1809750" y="5038"/>
                </a:cubicBezTo>
                <a:cubicBezTo>
                  <a:pt x="2320925" y="-48937"/>
                  <a:pt x="2693987" y="340000"/>
                  <a:pt x="3067050" y="728938"/>
                </a:cubicBezTo>
              </a:path>
            </a:pathLst>
          </a:custGeom>
          <a:noFill/>
          <a:ln w="1778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40B443-D128-8642-8192-8F4EF79CF7C7}"/>
              </a:ext>
            </a:extLst>
          </p:cNvPr>
          <p:cNvCxnSpPr>
            <a:cxnSpLocks/>
          </p:cNvCxnSpPr>
          <p:nvPr/>
        </p:nvCxnSpPr>
        <p:spPr>
          <a:xfrm>
            <a:off x="8127492" y="3538511"/>
            <a:ext cx="1295400" cy="0"/>
          </a:xfrm>
          <a:prstGeom prst="straightConnector1">
            <a:avLst/>
          </a:prstGeom>
          <a:ln w="1524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27066414-0EF0-F448-974E-1FD36D383A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7303" y="6243085"/>
            <a:ext cx="1048945" cy="865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E1D481-3641-0E49-8646-AFC027FBB12D}"/>
              </a:ext>
            </a:extLst>
          </p:cNvPr>
          <p:cNvSpPr txBox="1"/>
          <p:nvPr/>
        </p:nvSpPr>
        <p:spPr>
          <a:xfrm>
            <a:off x="47604" y="107851"/>
            <a:ext cx="5786679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solidFill>
                  <a:srgbClr val="9F73D9"/>
                </a:solidFill>
                <a:latin typeface="Avenir Book" panose="02000503020000020003" pitchFamily="2" charset="0"/>
              </a:rPr>
              <a:t>Physically-Aware</a:t>
            </a:r>
            <a:r>
              <a:rPr lang="zh-CN" altLang="en-US" sz="3999" dirty="0">
                <a:solidFill>
                  <a:srgbClr val="9F73D9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Deformation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Correction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D3EBE8-B66D-9A49-8FC3-226EC7BA317D}"/>
              </a:ext>
            </a:extLst>
          </p:cNvPr>
          <p:cNvSpPr txBox="1"/>
          <p:nvPr/>
        </p:nvSpPr>
        <p:spPr>
          <a:xfrm>
            <a:off x="3221767" y="5181306"/>
            <a:ext cx="3133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Shape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optimization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BEBEB-D833-3948-B635-DA1B25F0E591}"/>
              </a:ext>
            </a:extLst>
          </p:cNvPr>
          <p:cNvSpPr txBox="1"/>
          <p:nvPr/>
        </p:nvSpPr>
        <p:spPr>
          <a:xfrm>
            <a:off x="3045304" y="1809637"/>
            <a:ext cx="306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Re-synthesize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71C573-04CC-A140-A331-358A698D1FBD}"/>
                  </a:ext>
                </a:extLst>
              </p:cNvPr>
              <p:cNvSpPr txBox="1"/>
              <p:nvPr/>
            </p:nvSpPr>
            <p:spPr>
              <a:xfrm>
                <a:off x="5908553" y="6186311"/>
                <a:ext cx="313333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latin typeface="Avenir Book" panose="02000503020000020003" pitchFamily="2" charset="0"/>
                  </a:rPr>
                  <a:t>Physical penalty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altLang="zh-CN" sz="32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71C573-04CC-A140-A331-358A698D1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553" y="6186311"/>
                <a:ext cx="3133339" cy="1077218"/>
              </a:xfrm>
              <a:prstGeom prst="rect">
                <a:avLst/>
              </a:prstGeom>
              <a:blipFill>
                <a:blip r:embed="rId12"/>
                <a:stretch>
                  <a:fillRect l="-3644" t="-8140" r="-7692" b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B2450D34-96AA-6143-AEAB-3EAB08D260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9042673" y="6255160"/>
            <a:ext cx="1530528" cy="446936"/>
          </a:xfrm>
          <a:prstGeom prst="bentConnector3">
            <a:avLst>
              <a:gd name="adj1" fmla="val 456"/>
            </a:avLst>
          </a:prstGeom>
          <a:ln w="1778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46574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F9678-8F1C-5841-9C53-01E88BFFC073}"/>
              </a:ext>
            </a:extLst>
          </p:cNvPr>
          <p:cNvSpPr/>
          <p:nvPr/>
        </p:nvSpPr>
        <p:spPr>
          <a:xfrm>
            <a:off x="461948" y="2548885"/>
            <a:ext cx="3287657" cy="263242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Avenir Book" panose="02000503020000020003" pitchFamily="2" charset="0"/>
              </a:rPr>
              <a:t>Deformation</a:t>
            </a:r>
            <a:r>
              <a:rPr lang="zh-CN" altLang="en-US" sz="3200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Avenir Book" panose="02000503020000020003" pitchFamily="2" charset="0"/>
              </a:rPr>
              <a:t>Networks</a:t>
            </a:r>
            <a:endParaRPr lang="en-CN" sz="32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15C4120-65F3-B749-9FBA-9712474352BF}"/>
              </a:ext>
            </a:extLst>
          </p:cNvPr>
          <p:cNvSpPr/>
          <p:nvPr/>
        </p:nvSpPr>
        <p:spPr>
          <a:xfrm>
            <a:off x="3935148" y="2869983"/>
            <a:ext cx="1743732" cy="616053"/>
          </a:xfrm>
          <a:custGeom>
            <a:avLst/>
            <a:gdLst>
              <a:gd name="connsiteX0" fmla="*/ 0 w 3067050"/>
              <a:gd name="connsiteY0" fmla="*/ 1052788 h 1052788"/>
              <a:gd name="connsiteX1" fmla="*/ 1809750 w 3067050"/>
              <a:gd name="connsiteY1" fmla="*/ 5038 h 1052788"/>
              <a:gd name="connsiteX2" fmla="*/ 3067050 w 3067050"/>
              <a:gd name="connsiteY2" fmla="*/ 728938 h 105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1052788">
                <a:moveTo>
                  <a:pt x="0" y="1052788"/>
                </a:moveTo>
                <a:cubicBezTo>
                  <a:pt x="649287" y="555900"/>
                  <a:pt x="1298575" y="59013"/>
                  <a:pt x="1809750" y="5038"/>
                </a:cubicBezTo>
                <a:cubicBezTo>
                  <a:pt x="2320925" y="-48937"/>
                  <a:pt x="2693987" y="340000"/>
                  <a:pt x="3067050" y="728938"/>
                </a:cubicBezTo>
              </a:path>
            </a:pathLst>
          </a:custGeom>
          <a:noFill/>
          <a:ln w="1778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B14E03E-67C1-4447-A586-171873890AB4}"/>
              </a:ext>
            </a:extLst>
          </p:cNvPr>
          <p:cNvSpPr/>
          <p:nvPr/>
        </p:nvSpPr>
        <p:spPr>
          <a:xfrm flipH="1" flipV="1">
            <a:off x="4086993" y="4086538"/>
            <a:ext cx="1622199" cy="820140"/>
          </a:xfrm>
          <a:custGeom>
            <a:avLst/>
            <a:gdLst>
              <a:gd name="connsiteX0" fmla="*/ 0 w 3067050"/>
              <a:gd name="connsiteY0" fmla="*/ 1052788 h 1052788"/>
              <a:gd name="connsiteX1" fmla="*/ 1809750 w 3067050"/>
              <a:gd name="connsiteY1" fmla="*/ 5038 h 1052788"/>
              <a:gd name="connsiteX2" fmla="*/ 3067050 w 3067050"/>
              <a:gd name="connsiteY2" fmla="*/ 728938 h 105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050" h="1052788">
                <a:moveTo>
                  <a:pt x="0" y="1052788"/>
                </a:moveTo>
                <a:cubicBezTo>
                  <a:pt x="649287" y="555900"/>
                  <a:pt x="1298575" y="59013"/>
                  <a:pt x="1809750" y="5038"/>
                </a:cubicBezTo>
                <a:cubicBezTo>
                  <a:pt x="2320925" y="-48937"/>
                  <a:pt x="2693987" y="340000"/>
                  <a:pt x="3067050" y="728938"/>
                </a:cubicBezTo>
              </a:path>
            </a:pathLst>
          </a:custGeom>
          <a:noFill/>
          <a:ln w="1778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7AB84F-B5A0-4343-B27A-4B12175B0CA5}"/>
              </a:ext>
            </a:extLst>
          </p:cNvPr>
          <p:cNvCxnSpPr>
            <a:cxnSpLocks/>
          </p:cNvCxnSpPr>
          <p:nvPr/>
        </p:nvCxnSpPr>
        <p:spPr>
          <a:xfrm>
            <a:off x="8127492" y="3538511"/>
            <a:ext cx="1295400" cy="0"/>
          </a:xfrm>
          <a:prstGeom prst="straightConnector1">
            <a:avLst/>
          </a:prstGeom>
          <a:ln w="1524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86876B-B96F-4C4F-A4C1-469210944E5F}"/>
              </a:ext>
            </a:extLst>
          </p:cNvPr>
          <p:cNvSpPr txBox="1"/>
          <p:nvPr/>
        </p:nvSpPr>
        <p:spPr>
          <a:xfrm>
            <a:off x="47604" y="107851"/>
            <a:ext cx="5786679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solidFill>
                  <a:srgbClr val="9F73D9"/>
                </a:solidFill>
                <a:latin typeface="Avenir Book" panose="02000503020000020003" pitchFamily="2" charset="0"/>
              </a:rPr>
              <a:t>Physically-Aware</a:t>
            </a:r>
            <a:r>
              <a:rPr lang="zh-CN" altLang="en-US" sz="3999" dirty="0">
                <a:solidFill>
                  <a:srgbClr val="9F73D9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Deformation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Correction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3735CEC-643D-C44B-9E80-289FD9E50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766" y="1829083"/>
            <a:ext cx="5048146" cy="28395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2A170A-92EF-BB42-9C79-81E57B2E8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150" y="-591901"/>
            <a:ext cx="5413628" cy="30451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C2B854-E1B4-3846-9899-314A6ED2E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698" y="883437"/>
            <a:ext cx="5413628" cy="30451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C9CF65-6059-DE47-B04A-A45AE18BC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531" y="3599992"/>
            <a:ext cx="5413628" cy="30451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4BBB4A-D7D4-BE46-B098-B2306FBF0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120" y="2320854"/>
            <a:ext cx="5413628" cy="30451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AD5263C-9703-C94B-831A-C19D9227A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056" y="6011585"/>
            <a:ext cx="1048946" cy="100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53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8194B1-65CD-1E49-BDE4-2EDB01DF1046}"/>
              </a:ext>
            </a:extLst>
          </p:cNvPr>
          <p:cNvSpPr txBox="1"/>
          <p:nvPr/>
        </p:nvSpPr>
        <p:spPr>
          <a:xfrm>
            <a:off x="3939875" y="2901295"/>
            <a:ext cx="4953600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99" b="1" dirty="0">
                <a:latin typeface="Avenir Book" panose="02000503020000020003" pitchFamily="2" charset="0"/>
              </a:rPr>
              <a:t>Experimental</a:t>
            </a:r>
            <a:r>
              <a:rPr lang="zh-CN" altLang="en-US" sz="3999" b="1" dirty="0">
                <a:latin typeface="Avenir Book" panose="02000503020000020003" pitchFamily="2" charset="0"/>
              </a:rPr>
              <a:t> </a:t>
            </a:r>
            <a:r>
              <a:rPr lang="en-CN" sz="3999" b="1" dirty="0">
                <a:latin typeface="Avenir Book" panose="02000503020000020003" pitchFamily="2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459060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922CB3-6604-A049-9C37-F7359E6C16A0}"/>
              </a:ext>
            </a:extLst>
          </p:cNvPr>
          <p:cNvGrpSpPr>
            <a:grpSpLocks noChangeAspect="1"/>
          </p:cNvGrpSpPr>
          <p:nvPr/>
        </p:nvGrpSpPr>
        <p:grpSpPr>
          <a:xfrm>
            <a:off x="1203159" y="867488"/>
            <a:ext cx="4963598" cy="2755862"/>
            <a:chOff x="-7983538" y="1934561"/>
            <a:chExt cx="7191409" cy="39927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F09E33-081A-4B47-8E1F-7639502A4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983538" y="1934561"/>
              <a:ext cx="7191409" cy="39927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BA1DAE-93AA-3249-B8D6-7821936E1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317" t="16021" r="20639" b="22461"/>
            <a:stretch/>
          </p:blipFill>
          <p:spPr>
            <a:xfrm>
              <a:off x="-4387833" y="3891503"/>
              <a:ext cx="778212" cy="7418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89CED3-70BD-FA4F-94AB-335E08AB29E3}"/>
                </a:ext>
              </a:extLst>
            </p:cNvPr>
            <p:cNvSpPr txBox="1"/>
            <p:nvPr/>
          </p:nvSpPr>
          <p:spPr>
            <a:xfrm>
              <a:off x="-4663258" y="3314350"/>
              <a:ext cx="1522958" cy="668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99" b="1" dirty="0">
                  <a:solidFill>
                    <a:schemeClr val="accent6"/>
                  </a:solidFill>
                  <a:latin typeface="Avenir Book" panose="02000503020000020003" pitchFamily="2" charset="0"/>
                </a:rPr>
                <a:t>5.198</a:t>
              </a:r>
              <a:endParaRPr lang="en-CN" sz="2399" b="1" dirty="0">
                <a:solidFill>
                  <a:schemeClr val="accent6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AC7B9F-3B04-6245-8990-6EF66E1B83BF}"/>
              </a:ext>
            </a:extLst>
          </p:cNvPr>
          <p:cNvGrpSpPr>
            <a:grpSpLocks noChangeAspect="1"/>
          </p:cNvGrpSpPr>
          <p:nvPr/>
        </p:nvGrpSpPr>
        <p:grpSpPr>
          <a:xfrm>
            <a:off x="7265478" y="836477"/>
            <a:ext cx="4963598" cy="2755862"/>
            <a:chOff x="7645811" y="726930"/>
            <a:chExt cx="7191409" cy="3992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5720AC-3419-0B4F-A1BE-72A536FEE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5811" y="726930"/>
              <a:ext cx="7191409" cy="39927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F44028-6891-D44B-B0DA-798A0880D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317" t="16021" r="20639" b="22461"/>
            <a:stretch/>
          </p:blipFill>
          <p:spPr>
            <a:xfrm>
              <a:off x="11241516" y="1635776"/>
              <a:ext cx="778212" cy="74184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9B30C7-33A3-BE4A-85A7-E563351FFAFE}"/>
                </a:ext>
              </a:extLst>
            </p:cNvPr>
            <p:cNvSpPr txBox="1"/>
            <p:nvPr/>
          </p:nvSpPr>
          <p:spPr>
            <a:xfrm>
              <a:off x="11054276" y="1078619"/>
              <a:ext cx="957313" cy="46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b="1" dirty="0">
                  <a:solidFill>
                    <a:schemeClr val="accent6"/>
                  </a:solidFill>
                  <a:latin typeface="Avenir Book" panose="02000503020000020003" pitchFamily="2" charset="0"/>
                </a:rPr>
                <a:t>50.45</a:t>
              </a:r>
              <a:endParaRPr lang="en-CN" sz="2399" b="1" dirty="0">
                <a:solidFill>
                  <a:schemeClr val="accent6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4551A1-F706-7E47-8D86-425C4FEB7147}"/>
              </a:ext>
            </a:extLst>
          </p:cNvPr>
          <p:cNvGrpSpPr>
            <a:grpSpLocks noChangeAspect="1"/>
          </p:cNvGrpSpPr>
          <p:nvPr/>
        </p:nvGrpSpPr>
        <p:grpSpPr>
          <a:xfrm>
            <a:off x="1203159" y="4389219"/>
            <a:ext cx="4963598" cy="2755862"/>
            <a:chOff x="2196369" y="8288469"/>
            <a:chExt cx="7191409" cy="39927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BAB4EE-2CD8-4941-AAE5-8A79CD86B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6369" y="8288469"/>
              <a:ext cx="7191409" cy="39927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DF6D6C-5735-EF46-8170-D76F3F52F48C}"/>
                </a:ext>
              </a:extLst>
            </p:cNvPr>
            <p:cNvSpPr txBox="1"/>
            <p:nvPr/>
          </p:nvSpPr>
          <p:spPr>
            <a:xfrm>
              <a:off x="5509896" y="11054318"/>
              <a:ext cx="1128836" cy="46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b="1" dirty="0">
                  <a:solidFill>
                    <a:schemeClr val="accent6"/>
                  </a:solidFill>
                  <a:latin typeface="Avenir Book" panose="02000503020000020003" pitchFamily="2" charset="0"/>
                </a:rPr>
                <a:t>0.1118</a:t>
              </a:r>
              <a:endParaRPr lang="en-CN" sz="2399" b="1" dirty="0">
                <a:solidFill>
                  <a:schemeClr val="accent6"/>
                </a:solidFill>
                <a:latin typeface="Avenir Book" panose="02000503020000020003" pitchFamily="2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B574F13-2E43-FC4A-BB5E-82341C145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317" t="16021" r="20639" b="22461"/>
            <a:stretch/>
          </p:blipFill>
          <p:spPr>
            <a:xfrm>
              <a:off x="6867599" y="11433223"/>
              <a:ext cx="778212" cy="74184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A1606D-23E1-8C4B-826B-E09165F44EA9}"/>
              </a:ext>
            </a:extLst>
          </p:cNvPr>
          <p:cNvGrpSpPr>
            <a:grpSpLocks noChangeAspect="1"/>
          </p:cNvGrpSpPr>
          <p:nvPr/>
        </p:nvGrpSpPr>
        <p:grpSpPr>
          <a:xfrm>
            <a:off x="7265478" y="4389219"/>
            <a:ext cx="4963598" cy="2755862"/>
            <a:chOff x="13203449" y="9159838"/>
            <a:chExt cx="7191409" cy="39927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3CD4C1-659D-134F-82B5-A08B1792C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03449" y="9159838"/>
              <a:ext cx="7191409" cy="39927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3F330E-2E87-1646-B52C-2D565EF3DE99}"/>
                </a:ext>
              </a:extLst>
            </p:cNvPr>
            <p:cNvSpPr txBox="1"/>
            <p:nvPr/>
          </p:nvSpPr>
          <p:spPr>
            <a:xfrm>
              <a:off x="16533553" y="11774989"/>
              <a:ext cx="1128836" cy="46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b="1" dirty="0">
                  <a:solidFill>
                    <a:schemeClr val="accent6"/>
                  </a:solidFill>
                  <a:latin typeface="Avenir Book" panose="02000503020000020003" pitchFamily="2" charset="0"/>
                </a:rPr>
                <a:t>1.3192</a:t>
              </a:r>
              <a:endParaRPr lang="en-CN" sz="2399" b="1" dirty="0">
                <a:solidFill>
                  <a:schemeClr val="accent6"/>
                </a:solidFill>
                <a:latin typeface="Avenir Book" panose="02000503020000020003" pitchFamily="2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78A519-F5E0-0448-A0FE-4061BB4CC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317" t="16021" r="20639" b="22461"/>
            <a:stretch/>
          </p:blipFill>
          <p:spPr>
            <a:xfrm>
              <a:off x="17857283" y="12304592"/>
              <a:ext cx="778212" cy="74184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6637984-5BA3-0C4C-8BB3-1572C18F8172}"/>
              </a:ext>
            </a:extLst>
          </p:cNvPr>
          <p:cNvSpPr txBox="1"/>
          <p:nvPr/>
        </p:nvSpPr>
        <p:spPr>
          <a:xfrm>
            <a:off x="70812" y="34915"/>
            <a:ext cx="5547316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Quantitative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4226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-by-2-v2-0001-0100" descr="2-by-2-v2-0001-0100">
            <a:hlinkClick r:id="" action="ppaction://media"/>
            <a:extLst>
              <a:ext uri="{FF2B5EF4-FFF2-40B4-BE49-F238E27FC236}">
                <a16:creationId xmlns:a16="http://schemas.microsoft.com/office/drawing/2014/main" id="{459C0022-1FF5-2E4D-A0A1-A0DBED5212C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739709"/>
            <a:ext cx="6388999" cy="3593614"/>
          </a:xfrm>
          <a:prstGeom prst="rect">
            <a:avLst/>
          </a:prstGeom>
        </p:spPr>
      </p:pic>
      <p:pic>
        <p:nvPicPr>
          <p:cNvPr id="4" name="4-by-4-v3-0001-0100" descr="4-by-4-v3-0001-0100">
            <a:hlinkClick r:id="" action="ppaction://media"/>
            <a:extLst>
              <a:ext uri="{FF2B5EF4-FFF2-40B4-BE49-F238E27FC236}">
                <a16:creationId xmlns:a16="http://schemas.microsoft.com/office/drawing/2014/main" id="{248750C5-8F77-E947-BD5B-3B8C1A542D4F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6675" y="1739709"/>
            <a:ext cx="6388998" cy="35936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497CEA-F179-124D-963E-48F5EE5F5E63}"/>
              </a:ext>
            </a:extLst>
          </p:cNvPr>
          <p:cNvSpPr txBox="1"/>
          <p:nvPr/>
        </p:nvSpPr>
        <p:spPr>
          <a:xfrm>
            <a:off x="6639715" y="5845491"/>
            <a:ext cx="2276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latin typeface="Avenir Book" panose="02000503020000020003" pitchFamily="2" charset="0"/>
              </a:rPr>
              <a:t>References (</a:t>
            </a:r>
            <a:r>
              <a:rPr lang="en-US" altLang="zh-CN" sz="3200" dirty="0">
                <a:latin typeface="Avenir Book" panose="02000503020000020003" pitchFamily="2" charset="0"/>
              </a:rPr>
              <a:t>5</a:t>
            </a:r>
            <a:r>
              <a:rPr lang="en-CN" sz="3200" dirty="0">
                <a:latin typeface="Avenir Book" panose="02000503020000020003" pitchFamily="2" charset="0"/>
              </a:rPr>
              <a:t>-shots)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4D4616-4F91-594B-8AF6-A7A9E0117B58}"/>
              </a:ext>
            </a:extLst>
          </p:cNvPr>
          <p:cNvGrpSpPr/>
          <p:nvPr/>
        </p:nvGrpSpPr>
        <p:grpSpPr>
          <a:xfrm>
            <a:off x="-306635" y="5478654"/>
            <a:ext cx="7002267" cy="1735295"/>
            <a:chOff x="-585592" y="5651619"/>
            <a:chExt cx="7002267" cy="17352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FEEC56-8419-5240-9223-DA5B860F88C9}"/>
                </a:ext>
              </a:extLst>
            </p:cNvPr>
            <p:cNvGrpSpPr/>
            <p:nvPr/>
          </p:nvGrpSpPr>
          <p:grpSpPr>
            <a:xfrm>
              <a:off x="47160" y="5651619"/>
              <a:ext cx="6369515" cy="1735295"/>
              <a:chOff x="-8169593" y="759400"/>
              <a:chExt cx="7415620" cy="190870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F9BD7C4-139E-AD4E-B410-2706ED9B6B77}"/>
                  </a:ext>
                </a:extLst>
              </p:cNvPr>
              <p:cNvGrpSpPr/>
              <p:nvPr/>
            </p:nvGrpSpPr>
            <p:grpSpPr>
              <a:xfrm>
                <a:off x="-7630587" y="759400"/>
                <a:ext cx="6876614" cy="1908709"/>
                <a:chOff x="-7630587" y="759400"/>
                <a:chExt cx="6876614" cy="1908709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ADB3AE99-91C3-164C-9654-D8A2CC8DE8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3526446" y="936641"/>
                  <a:ext cx="2772473" cy="1559515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E11EE615-A1FF-484E-B3EE-700B082DBF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4823846" y="888787"/>
                  <a:ext cx="2772473" cy="15595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266E6B80-4E9B-FE4D-AF17-5FF656DEBA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6056146" y="888787"/>
                  <a:ext cx="2782156" cy="1564962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740296F-57B1-6B41-BD35-358515CA60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7630587" y="759400"/>
                  <a:ext cx="3393261" cy="1908709"/>
                </a:xfrm>
                <a:prstGeom prst="rect">
                  <a:avLst/>
                </a:prstGeom>
              </p:spPr>
            </p:pic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D0F991B-45D2-1742-9634-34DE1E75ACF2}"/>
                  </a:ext>
                </a:extLst>
              </p:cNvPr>
              <p:cNvSpPr/>
              <p:nvPr/>
            </p:nvSpPr>
            <p:spPr>
              <a:xfrm>
                <a:off x="-8169593" y="1162896"/>
                <a:ext cx="6892150" cy="1184868"/>
              </a:xfrm>
              <a:prstGeom prst="rect">
                <a:avLst/>
              </a:prstGeom>
              <a:noFill/>
              <a:ln w="7620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4466E52-DECE-9644-B5ED-7C995B0F3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34873"/>
            <a:stretch/>
          </p:blipFill>
          <p:spPr>
            <a:xfrm>
              <a:off x="-585592" y="6202390"/>
              <a:ext cx="2914581" cy="1172040"/>
            </a:xfrm>
            <a:prstGeom prst="rect">
              <a:avLst/>
            </a:prstGeom>
            <a:effectLst>
              <a:softEdge rad="38100"/>
            </a:effec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CBCCCD2-EC27-5747-84EA-567C74FE559B}"/>
              </a:ext>
            </a:extLst>
          </p:cNvPr>
          <p:cNvSpPr txBox="1"/>
          <p:nvPr/>
        </p:nvSpPr>
        <p:spPr>
          <a:xfrm>
            <a:off x="0" y="401936"/>
            <a:ext cx="2914580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1" dirty="0">
                <a:latin typeface="Avenir Book" panose="02000503020000020003" pitchFamily="2" charset="0"/>
              </a:rPr>
              <a:t>Eyeglasses</a:t>
            </a:r>
            <a:endParaRPr lang="en-CN" sz="4401" dirty="0"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7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6-by-16-v2-0001-0100" descr="16-by-16-v2-0001-0100">
            <a:hlinkClick r:id="" action="ppaction://media"/>
            <a:extLst>
              <a:ext uri="{FF2B5EF4-FFF2-40B4-BE49-F238E27FC236}">
                <a16:creationId xmlns:a16="http://schemas.microsoft.com/office/drawing/2014/main" id="{4AC56356-CB6B-4B41-96FD-2B798498BF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6675" y="1734113"/>
            <a:ext cx="6416676" cy="3609182"/>
          </a:xfrm>
          <a:prstGeom prst="rect">
            <a:avLst/>
          </a:prstGeom>
        </p:spPr>
      </p:pic>
      <p:pic>
        <p:nvPicPr>
          <p:cNvPr id="15" name="8-by-8-v3-0001-0100" descr="8-by-8-v3-0001-0100">
            <a:hlinkClick r:id="" action="ppaction://media"/>
            <a:extLst>
              <a:ext uri="{FF2B5EF4-FFF2-40B4-BE49-F238E27FC236}">
                <a16:creationId xmlns:a16="http://schemas.microsoft.com/office/drawing/2014/main" id="{D8998554-8E0D-B947-A6BF-7D693299B73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678" y="1729771"/>
            <a:ext cx="6388999" cy="35936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7F66A9-2397-8245-8BD3-84A7B4080BD6}"/>
              </a:ext>
            </a:extLst>
          </p:cNvPr>
          <p:cNvSpPr txBox="1"/>
          <p:nvPr/>
        </p:nvSpPr>
        <p:spPr>
          <a:xfrm>
            <a:off x="6639715" y="5845491"/>
            <a:ext cx="2276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latin typeface="Avenir Book" panose="02000503020000020003" pitchFamily="2" charset="0"/>
              </a:rPr>
              <a:t>References (</a:t>
            </a:r>
            <a:r>
              <a:rPr lang="en-US" altLang="zh-CN" sz="3200" dirty="0">
                <a:latin typeface="Avenir Book" panose="02000503020000020003" pitchFamily="2" charset="0"/>
              </a:rPr>
              <a:t>5</a:t>
            </a:r>
            <a:r>
              <a:rPr lang="en-CN" sz="3200" dirty="0">
                <a:latin typeface="Avenir Book" panose="02000503020000020003" pitchFamily="2" charset="0"/>
              </a:rPr>
              <a:t>-shots)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DD370A-0CF7-C143-B470-0418F60495B9}"/>
              </a:ext>
            </a:extLst>
          </p:cNvPr>
          <p:cNvGrpSpPr/>
          <p:nvPr/>
        </p:nvGrpSpPr>
        <p:grpSpPr>
          <a:xfrm>
            <a:off x="-306635" y="5478654"/>
            <a:ext cx="7002267" cy="1735295"/>
            <a:chOff x="-585592" y="5651619"/>
            <a:chExt cx="7002267" cy="1735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02DE4B2-6E3C-C340-9739-C01B6E7896E5}"/>
                </a:ext>
              </a:extLst>
            </p:cNvPr>
            <p:cNvGrpSpPr/>
            <p:nvPr/>
          </p:nvGrpSpPr>
          <p:grpSpPr>
            <a:xfrm>
              <a:off x="47160" y="5651619"/>
              <a:ext cx="6369515" cy="1735295"/>
              <a:chOff x="-8169593" y="759400"/>
              <a:chExt cx="7415620" cy="190870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8C272B9-15BF-4D42-A171-CB7EC429EA16}"/>
                  </a:ext>
                </a:extLst>
              </p:cNvPr>
              <p:cNvGrpSpPr/>
              <p:nvPr/>
            </p:nvGrpSpPr>
            <p:grpSpPr>
              <a:xfrm>
                <a:off x="-7630587" y="759400"/>
                <a:ext cx="6876614" cy="1908709"/>
                <a:chOff x="-7630587" y="759400"/>
                <a:chExt cx="6876614" cy="1908709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E4DF590B-2426-7040-9BD1-5B9344878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3526446" y="936641"/>
                  <a:ext cx="2772473" cy="1559515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4C2D529-50FE-FC4A-B540-767DC6A556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4823846" y="888787"/>
                  <a:ext cx="2772473" cy="155951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5617B878-3CBA-504A-A02A-4A778FA832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6056146" y="888787"/>
                  <a:ext cx="2782156" cy="1564962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A494039E-43A5-EE4C-A0CB-8E36A585D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7630587" y="759400"/>
                  <a:ext cx="3393261" cy="1908709"/>
                </a:xfrm>
                <a:prstGeom prst="rect">
                  <a:avLst/>
                </a:prstGeom>
              </p:spPr>
            </p:pic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6BA2884-4966-854B-B0AC-2AA384C9CBC4}"/>
                  </a:ext>
                </a:extLst>
              </p:cNvPr>
              <p:cNvSpPr/>
              <p:nvPr/>
            </p:nvSpPr>
            <p:spPr>
              <a:xfrm>
                <a:off x="-8169593" y="1162896"/>
                <a:ext cx="6892150" cy="1184868"/>
              </a:xfrm>
              <a:prstGeom prst="rect">
                <a:avLst/>
              </a:prstGeom>
              <a:noFill/>
              <a:ln w="7620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B6B751-CA17-904B-9F2A-A0E427C1C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34873"/>
            <a:stretch/>
          </p:blipFill>
          <p:spPr>
            <a:xfrm>
              <a:off x="-585592" y="6202390"/>
              <a:ext cx="2914581" cy="1172040"/>
            </a:xfrm>
            <a:prstGeom prst="rect">
              <a:avLst/>
            </a:prstGeom>
            <a:effectLst>
              <a:softEdge rad="38100"/>
            </a:effec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58344BB-2084-9F44-A583-606ADE1CF51D}"/>
              </a:ext>
            </a:extLst>
          </p:cNvPr>
          <p:cNvSpPr txBox="1"/>
          <p:nvPr/>
        </p:nvSpPr>
        <p:spPr>
          <a:xfrm>
            <a:off x="0" y="401936"/>
            <a:ext cx="2914580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1" dirty="0">
                <a:latin typeface="Avenir Book" panose="02000503020000020003" pitchFamily="2" charset="0"/>
              </a:rPr>
              <a:t>Eyeglasses</a:t>
            </a:r>
            <a:endParaRPr lang="en-CN" sz="4401" dirty="0"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8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0D61F76-0B50-3642-9DD4-8C3CD01F99C3}"/>
              </a:ext>
            </a:extLst>
          </p:cNvPr>
          <p:cNvGrpSpPr/>
          <p:nvPr/>
        </p:nvGrpSpPr>
        <p:grpSpPr>
          <a:xfrm>
            <a:off x="492227" y="5969291"/>
            <a:ext cx="2897424" cy="822619"/>
            <a:chOff x="4705462" y="2306109"/>
            <a:chExt cx="4358991" cy="12330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B23F36-DDCD-654B-98BF-CE5914FAA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68940" y="2313559"/>
              <a:ext cx="2095513" cy="11787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021582-AE59-484C-A32D-ACD85EA3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7097" y="2342320"/>
              <a:ext cx="2095512" cy="11787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999D28-C393-8642-BF8A-E00771C30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05462" y="2360424"/>
              <a:ext cx="2095512" cy="11787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8105ED-5685-B244-AFE4-B2DB96D0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85252" y="2306109"/>
              <a:ext cx="2095512" cy="117872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2F6EADF-6EB5-D045-8695-0AE0B75EBBFD}"/>
                </a:ext>
              </a:extLst>
            </p:cNvPr>
            <p:cNvSpPr/>
            <p:nvPr/>
          </p:nvSpPr>
          <p:spPr>
            <a:xfrm>
              <a:off x="5058409" y="2324214"/>
              <a:ext cx="3597875" cy="1160621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2D5517E-6D84-F94D-BC43-CE5B4072E014}"/>
              </a:ext>
            </a:extLst>
          </p:cNvPr>
          <p:cNvSpPr txBox="1"/>
          <p:nvPr/>
        </p:nvSpPr>
        <p:spPr>
          <a:xfrm>
            <a:off x="113697" y="369571"/>
            <a:ext cx="2149948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1" dirty="0">
                <a:latin typeface="Avenir Book" panose="02000503020000020003" pitchFamily="2" charset="0"/>
              </a:rPr>
              <a:t>Scissors</a:t>
            </a:r>
            <a:endParaRPr lang="en-CN" sz="4401" dirty="0">
              <a:latin typeface="Avenir Book" panose="02000503020000020003" pitchFamily="2" charset="0"/>
            </a:endParaRPr>
          </a:p>
        </p:txBody>
      </p:sp>
      <p:pic>
        <p:nvPicPr>
          <p:cNvPr id="18" name="4-by-4-objs-v2" descr="4-by-4-objs-v2">
            <a:hlinkClick r:id="" action="ppaction://media"/>
            <a:extLst>
              <a:ext uri="{FF2B5EF4-FFF2-40B4-BE49-F238E27FC236}">
                <a16:creationId xmlns:a16="http://schemas.microsoft.com/office/drawing/2014/main" id="{E0C82598-E1A1-2849-AB74-87386E2CD04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7966" y="1721986"/>
            <a:ext cx="6416676" cy="3609182"/>
          </a:xfrm>
          <a:prstGeom prst="rect">
            <a:avLst/>
          </a:prstGeom>
        </p:spPr>
      </p:pic>
      <p:pic>
        <p:nvPicPr>
          <p:cNvPr id="21" name="2-by-2-v4-0001-0100" descr="2-by-2-v4-0001-0100">
            <a:hlinkClick r:id="" action="ppaction://media"/>
            <a:extLst>
              <a:ext uri="{FF2B5EF4-FFF2-40B4-BE49-F238E27FC236}">
                <a16:creationId xmlns:a16="http://schemas.microsoft.com/office/drawing/2014/main" id="{EA52BFCE-CB3B-FD4C-8080-A4CE8C0B445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291" y="1755664"/>
            <a:ext cx="6416676" cy="3609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D1D281-19E5-7D46-89BA-C66922340EF2}"/>
              </a:ext>
            </a:extLst>
          </p:cNvPr>
          <p:cNvSpPr txBox="1"/>
          <p:nvPr/>
        </p:nvSpPr>
        <p:spPr>
          <a:xfrm>
            <a:off x="3928404" y="5891478"/>
            <a:ext cx="2276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latin typeface="Avenir Book" panose="02000503020000020003" pitchFamily="2" charset="0"/>
              </a:rPr>
              <a:t>References (</a:t>
            </a:r>
            <a:r>
              <a:rPr lang="en-US" sz="3200" dirty="0">
                <a:latin typeface="Avenir Book" panose="02000503020000020003" pitchFamily="2" charset="0"/>
              </a:rPr>
              <a:t>4</a:t>
            </a:r>
            <a:r>
              <a:rPr lang="en-CN" sz="3200" dirty="0">
                <a:latin typeface="Avenir Book" panose="02000503020000020003" pitchFamily="2" charset="0"/>
              </a:rPr>
              <a:t>-shots)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43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1979D9-FD7A-BB85-3FBF-21CE556D90D4}"/>
              </a:ext>
            </a:extLst>
          </p:cNvPr>
          <p:cNvSpPr txBox="1"/>
          <p:nvPr/>
        </p:nvSpPr>
        <p:spPr>
          <a:xfrm>
            <a:off x="0" y="498289"/>
            <a:ext cx="428365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Problem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Setting</a:t>
            </a:r>
            <a:endParaRPr lang="en-CN" sz="3999" dirty="0">
              <a:latin typeface="Avenir Book" panose="02000503020000020003" pitchFamily="2" charset="0"/>
            </a:endParaRPr>
          </a:p>
        </p:txBody>
      </p:sp>
      <p:pic>
        <p:nvPicPr>
          <p:cNvPr id="3" name="sapien_engine" descr="sapien_engine">
            <a:hlinkClick r:id="" action="ppaction://media"/>
            <a:extLst>
              <a:ext uri="{FF2B5EF4-FFF2-40B4-BE49-F238E27FC236}">
                <a16:creationId xmlns:a16="http://schemas.microsoft.com/office/drawing/2014/main" id="{CC07B5B8-8E3A-3B95-B8DF-85176C0C6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9217" y="1832098"/>
            <a:ext cx="6130367" cy="3448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CDC33-F64D-C808-6028-9B43DE711AD2}"/>
              </a:ext>
            </a:extLst>
          </p:cNvPr>
          <p:cNvSpPr txBox="1"/>
          <p:nvPr/>
        </p:nvSpPr>
        <p:spPr>
          <a:xfrm>
            <a:off x="1664049" y="5482760"/>
            <a:ext cx="357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venir Book" panose="02000503020000020003" pitchFamily="2" charset="0"/>
              </a:rPr>
              <a:t>Physically-aware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Articulated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Meshes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CF63E-5573-1701-D5C4-CBAABCE45589}"/>
              </a:ext>
            </a:extLst>
          </p:cNvPr>
          <p:cNvSpPr txBox="1"/>
          <p:nvPr/>
        </p:nvSpPr>
        <p:spPr>
          <a:xfrm>
            <a:off x="7259318" y="5480241"/>
            <a:ext cx="464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venir Book" panose="02000503020000020003" pitchFamily="2" charset="0"/>
              </a:rPr>
              <a:t>Manipulation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Task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in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a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Simulation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Environment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A0E22D-EDDC-652B-FB03-419DCEB462CE}"/>
              </a:ext>
            </a:extLst>
          </p:cNvPr>
          <p:cNvSpPr txBox="1"/>
          <p:nvPr/>
        </p:nvSpPr>
        <p:spPr>
          <a:xfrm>
            <a:off x="0" y="6532345"/>
            <a:ext cx="613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SAPIEN: A </a:t>
            </a:r>
            <a:r>
              <a:rPr lang="en-US" dirty="0" err="1">
                <a:latin typeface="Avenir Book" panose="02000503020000020003" pitchFamily="2" charset="0"/>
              </a:rPr>
              <a:t>SimulAted</a:t>
            </a:r>
            <a:r>
              <a:rPr lang="en-US" dirty="0">
                <a:latin typeface="Avenir Book" panose="02000503020000020003" pitchFamily="2" charset="0"/>
              </a:rPr>
              <a:t> Part-based Interactive </a:t>
            </a:r>
            <a:r>
              <a:rPr lang="en-US" altLang="zh-CN" dirty="0">
                <a:latin typeface="Avenir Book" panose="02000503020000020003" pitchFamily="2" charset="0"/>
              </a:rPr>
              <a:t>E</a:t>
            </a:r>
            <a:r>
              <a:rPr lang="en-US" dirty="0">
                <a:latin typeface="Avenir Book" panose="02000503020000020003" pitchFamily="2" charset="0"/>
              </a:rPr>
              <a:t>nvironment</a:t>
            </a:r>
            <a:r>
              <a:rPr lang="en-US" altLang="zh-CN" dirty="0">
                <a:latin typeface="Avenir Book" panose="02000503020000020003" pitchFamily="2" charset="0"/>
              </a:rPr>
              <a:t>,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Xiang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et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al.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2020</a:t>
            </a:r>
            <a:endParaRPr lang="en-CN" dirty="0">
              <a:latin typeface="Avenir Book" panose="02000503020000020003" pitchFamily="2" charset="0"/>
            </a:endParaRPr>
          </a:p>
        </p:txBody>
      </p:sp>
      <p:pic>
        <p:nvPicPr>
          <p:cNvPr id="19" name="data_demo_trimed_2">
            <a:hlinkClick r:id="" action="ppaction://media"/>
            <a:extLst>
              <a:ext uri="{FF2B5EF4-FFF2-40B4-BE49-F238E27FC236}">
                <a16:creationId xmlns:a16="http://schemas.microsoft.com/office/drawing/2014/main" id="{B05992A9-4838-3A31-D577-C9766C5D55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621" y="1832098"/>
            <a:ext cx="6130366" cy="34481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F73F75-B72E-66E1-A970-93D0F4F32AC9}"/>
              </a:ext>
            </a:extLst>
          </p:cNvPr>
          <p:cNvSpPr/>
          <p:nvPr/>
        </p:nvSpPr>
        <p:spPr>
          <a:xfrm>
            <a:off x="1" y="1"/>
            <a:ext cx="12833350" cy="71786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999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4F2E7B-C502-F8B2-78CB-50FD06D425C7}"/>
              </a:ext>
            </a:extLst>
          </p:cNvPr>
          <p:cNvSpPr txBox="1"/>
          <p:nvPr/>
        </p:nvSpPr>
        <p:spPr>
          <a:xfrm>
            <a:off x="652865" y="1748422"/>
            <a:ext cx="4127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E70B0"/>
                </a:solidFill>
                <a:latin typeface="Avenir Book" panose="02000503020000020003" pitchFamily="2" charset="0"/>
              </a:rPr>
              <a:t>Few</a:t>
            </a:r>
            <a:r>
              <a:rPr lang="zh-CN" altLang="en-US" sz="3200" b="1" dirty="0">
                <a:solidFill>
                  <a:srgbClr val="BE70B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rgbClr val="BE70B0"/>
                </a:solidFill>
                <a:latin typeface="Avenir Book" panose="02000503020000020003" pitchFamily="2" charset="0"/>
              </a:rPr>
              <a:t>Data</a:t>
            </a:r>
          </a:p>
          <a:p>
            <a:pPr algn="ctr"/>
            <a:r>
              <a:rPr lang="en-US" altLang="zh-CN" sz="3200" i="1" dirty="0">
                <a:latin typeface="Avenir Book" panose="02000503020000020003" pitchFamily="2" charset="0"/>
              </a:rPr>
              <a:t>(e.g.</a:t>
            </a:r>
            <a:r>
              <a:rPr lang="zh-CN" altLang="en-US" sz="3200" i="1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per-category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51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instances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in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 err="1">
                <a:latin typeface="Avenir Book" panose="02000503020000020003" pitchFamily="2" charset="0"/>
              </a:rPr>
              <a:t>PartNet</a:t>
            </a:r>
            <a:r>
              <a:rPr lang="en-US" altLang="zh-CN" sz="3200" dirty="0">
                <a:latin typeface="Avenir Book" panose="02000503020000020003" pitchFamily="2" charset="0"/>
              </a:rPr>
              <a:t>-Mobility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dataset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in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average</a:t>
            </a:r>
            <a:r>
              <a:rPr lang="en-US" altLang="zh-CN" sz="3200" i="1" dirty="0">
                <a:latin typeface="Avenir Book" panose="02000503020000020003" pitchFamily="2" charset="0"/>
              </a:rPr>
              <a:t>)</a:t>
            </a:r>
            <a:endParaRPr lang="en-CN" sz="3200" i="1" dirty="0">
              <a:latin typeface="Avenir Book" panose="0200050302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801635-7AFA-D947-408B-CB0C94FCD3B7}"/>
              </a:ext>
            </a:extLst>
          </p:cNvPr>
          <p:cNvSpPr txBox="1"/>
          <p:nvPr/>
        </p:nvSpPr>
        <p:spPr>
          <a:xfrm>
            <a:off x="8225620" y="2256948"/>
            <a:ext cx="2990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E70B0"/>
                </a:solidFill>
                <a:latin typeface="Avenir Book" panose="02000503020000020003" pitchFamily="2" charset="0"/>
              </a:rPr>
              <a:t>Important</a:t>
            </a:r>
            <a:r>
              <a:rPr lang="zh-CN" altLang="en-US" sz="3200" b="1" dirty="0">
                <a:solidFill>
                  <a:srgbClr val="BE70B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rgbClr val="BE70B0"/>
                </a:solidFill>
                <a:latin typeface="Avenir Book" panose="02000503020000020003" pitchFamily="2" charset="0"/>
              </a:rPr>
              <a:t>Tasks</a:t>
            </a:r>
            <a:endParaRPr lang="en-CN" sz="3200" b="1" dirty="0">
              <a:solidFill>
                <a:srgbClr val="BE70B0"/>
              </a:solidFill>
              <a:latin typeface="Avenir Book" panose="02000503020000020003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D4AB8BE-90B6-D449-4AC7-451A596604A1}"/>
              </a:ext>
            </a:extLst>
          </p:cNvPr>
          <p:cNvCxnSpPr>
            <a:cxnSpLocks/>
          </p:cNvCxnSpPr>
          <p:nvPr/>
        </p:nvCxnSpPr>
        <p:spPr>
          <a:xfrm>
            <a:off x="5278057" y="2797054"/>
            <a:ext cx="2690176" cy="0"/>
          </a:xfrm>
          <a:prstGeom prst="line">
            <a:avLst/>
          </a:prstGeom>
          <a:ln w="203200">
            <a:solidFill>
              <a:srgbClr val="BE70B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A3F94F6-D70E-099C-9101-2905FBCAD2F6}"/>
              </a:ext>
            </a:extLst>
          </p:cNvPr>
          <p:cNvSpPr txBox="1"/>
          <p:nvPr/>
        </p:nvSpPr>
        <p:spPr>
          <a:xfrm>
            <a:off x="468225" y="4403022"/>
            <a:ext cx="1192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venir Book" panose="02000503020000020003" pitchFamily="2" charset="0"/>
              </a:rPr>
              <a:t>A</a:t>
            </a:r>
            <a:r>
              <a:rPr lang="zh-CN" altLang="en-US" sz="3200" b="1" dirty="0"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Generative</a:t>
            </a:r>
            <a:r>
              <a:rPr lang="zh-CN" alt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Model</a:t>
            </a:r>
            <a:r>
              <a:rPr lang="zh-CN" alt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latin typeface="Avenir Book" panose="02000503020000020003" pitchFamily="2" charset="0"/>
              </a:rPr>
              <a:t>for</a:t>
            </a:r>
            <a:r>
              <a:rPr lang="zh-CN" altLang="en-US" sz="3200" b="1" dirty="0">
                <a:latin typeface="Avenir Book" panose="02000503020000020003" pitchFamily="2" charset="0"/>
              </a:rPr>
              <a:t> </a:t>
            </a:r>
            <a:endParaRPr lang="en-US" altLang="zh-CN" sz="3200" b="1" dirty="0">
              <a:latin typeface="Avenir Book" panose="02000503020000020003" pitchFamily="2" charset="0"/>
            </a:endParaRPr>
          </a:p>
          <a:p>
            <a:pPr algn="ctr"/>
            <a:r>
              <a:rPr lang="en-US" altLang="zh-CN" sz="3200" b="1" dirty="0">
                <a:solidFill>
                  <a:schemeClr val="accent2"/>
                </a:solidFill>
                <a:latin typeface="Avenir Book" panose="02000503020000020003" pitchFamily="2" charset="0"/>
              </a:rPr>
              <a:t>Physically-Aware</a:t>
            </a:r>
            <a:r>
              <a:rPr lang="zh-CN" altLang="en-US" sz="3200" b="1" dirty="0"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latin typeface="Avenir Book" panose="02000503020000020003" pitchFamily="2" charset="0"/>
              </a:rPr>
              <a:t>Articulated</a:t>
            </a:r>
            <a:r>
              <a:rPr lang="zh-CN" altLang="en-US" sz="3200" b="1" dirty="0"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latin typeface="Avenir Book" panose="02000503020000020003" pitchFamily="2" charset="0"/>
              </a:rPr>
              <a:t>Meshes?</a:t>
            </a:r>
            <a:endParaRPr lang="en-CN" sz="32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9" repeatCount="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-by-2-0-20-0001-0100" descr="1-by-2-0-20-0001-0100">
            <a:hlinkClick r:id="" action="ppaction://media"/>
            <a:extLst>
              <a:ext uri="{FF2B5EF4-FFF2-40B4-BE49-F238E27FC236}">
                <a16:creationId xmlns:a16="http://schemas.microsoft.com/office/drawing/2014/main" id="{411E3E7C-B6E3-F14F-BA12-5D958BB3018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31508" y="887384"/>
            <a:ext cx="3895967" cy="2191360"/>
          </a:xfrm>
          <a:prstGeom prst="rect">
            <a:avLst/>
          </a:prstGeom>
        </p:spPr>
      </p:pic>
      <p:pic>
        <p:nvPicPr>
          <p:cNvPr id="5" name="1-by-2-20-0001-0100" descr="1-by-2-20-0001-0100">
            <a:hlinkClick r:id="" action="ppaction://media"/>
            <a:extLst>
              <a:ext uri="{FF2B5EF4-FFF2-40B4-BE49-F238E27FC236}">
                <a16:creationId xmlns:a16="http://schemas.microsoft.com/office/drawing/2014/main" id="{5EDD9101-6CEF-4D49-AF70-B94B0681D677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31508" y="4139616"/>
            <a:ext cx="3895967" cy="2191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146502-C0F2-F345-9162-0E80A27AE686}"/>
              </a:ext>
            </a:extLst>
          </p:cNvPr>
          <p:cNvSpPr txBox="1"/>
          <p:nvPr/>
        </p:nvSpPr>
        <p:spPr>
          <a:xfrm>
            <a:off x="593679" y="6249"/>
            <a:ext cx="1556836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1" dirty="0">
                <a:latin typeface="Avenir Book" panose="02000503020000020003" pitchFamily="2" charset="0"/>
              </a:rPr>
              <a:t>Oven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8EEDDA-B1A0-2144-8349-330AC01108E2}"/>
              </a:ext>
            </a:extLst>
          </p:cNvPr>
          <p:cNvSpPr txBox="1"/>
          <p:nvPr/>
        </p:nvSpPr>
        <p:spPr>
          <a:xfrm>
            <a:off x="10030317" y="6249"/>
            <a:ext cx="2497158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1" dirty="0" err="1">
                <a:latin typeface="Avenir Book" panose="02000503020000020003" pitchFamily="2" charset="0"/>
              </a:rPr>
              <a:t>TrashCan</a:t>
            </a:r>
            <a:endParaRPr lang="en-CN" sz="4401" dirty="0">
              <a:latin typeface="Avenir Book" panose="02000503020000020003" pitchFamily="2" charset="0"/>
            </a:endParaRPr>
          </a:p>
        </p:txBody>
      </p:sp>
      <p:pic>
        <p:nvPicPr>
          <p:cNvPr id="2" name="1-by-2-v40001-0100" descr="1-by-2-v40001-0100">
            <a:hlinkClick r:id="" action="ppaction://media"/>
            <a:extLst>
              <a:ext uri="{FF2B5EF4-FFF2-40B4-BE49-F238E27FC236}">
                <a16:creationId xmlns:a16="http://schemas.microsoft.com/office/drawing/2014/main" id="{47C8DB72-B77C-5542-B5AB-8952BD101583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599767" y="4139616"/>
            <a:ext cx="3895967" cy="2191360"/>
          </a:xfrm>
          <a:prstGeom prst="rect">
            <a:avLst/>
          </a:prstGeom>
        </p:spPr>
      </p:pic>
      <p:pic>
        <p:nvPicPr>
          <p:cNvPr id="3" name="1-by-2-v5-0001-0100" descr="1-by-2-v5-0001-0100">
            <a:hlinkClick r:id="" action="ppaction://media"/>
            <a:extLst>
              <a:ext uri="{FF2B5EF4-FFF2-40B4-BE49-F238E27FC236}">
                <a16:creationId xmlns:a16="http://schemas.microsoft.com/office/drawing/2014/main" id="{197785BE-A0CA-4846-ABCE-AE361148892B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3681" y="4139617"/>
            <a:ext cx="3895967" cy="2191362"/>
          </a:xfrm>
          <a:prstGeom prst="rect">
            <a:avLst/>
          </a:prstGeom>
        </p:spPr>
      </p:pic>
      <p:pic>
        <p:nvPicPr>
          <p:cNvPr id="14" name="1-by-3-v8-0001-0100" descr="1-by-3-v8-0001-0100">
            <a:hlinkClick r:id="" action="ppaction://media"/>
            <a:extLst>
              <a:ext uri="{FF2B5EF4-FFF2-40B4-BE49-F238E27FC236}">
                <a16:creationId xmlns:a16="http://schemas.microsoft.com/office/drawing/2014/main" id="{D1D09A47-BBB5-1C43-B376-2F87869CED09}"/>
              </a:ext>
            </a:extLst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3679" y="887382"/>
            <a:ext cx="3895967" cy="21913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EC7F0E-6EAA-7D46-85BD-88271957C79B}"/>
              </a:ext>
            </a:extLst>
          </p:cNvPr>
          <p:cNvSpPr txBox="1"/>
          <p:nvPr/>
        </p:nvSpPr>
        <p:spPr>
          <a:xfrm>
            <a:off x="234082" y="6431846"/>
            <a:ext cx="2276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latin typeface="Avenir Book" panose="02000503020000020003" pitchFamily="2" charset="0"/>
              </a:rPr>
              <a:t>(</a:t>
            </a:r>
            <a:r>
              <a:rPr lang="en-US" altLang="zh-CN" sz="3200" dirty="0">
                <a:latin typeface="Avenir Book" panose="02000503020000020003" pitchFamily="2" charset="0"/>
              </a:rPr>
              <a:t>4</a:t>
            </a:r>
            <a:r>
              <a:rPr lang="en-CN" sz="3200" dirty="0">
                <a:latin typeface="Avenir Book" panose="02000503020000020003" pitchFamily="2" charset="0"/>
              </a:rPr>
              <a:t>-shots)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66B7ED-536E-3246-8BA6-876D40E8BF45}"/>
              </a:ext>
            </a:extLst>
          </p:cNvPr>
          <p:cNvSpPr txBox="1"/>
          <p:nvPr/>
        </p:nvSpPr>
        <p:spPr>
          <a:xfrm>
            <a:off x="10323237" y="6431845"/>
            <a:ext cx="2276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latin typeface="Avenir Book" panose="02000503020000020003" pitchFamily="2" charset="0"/>
              </a:rPr>
              <a:t>(</a:t>
            </a:r>
            <a:r>
              <a:rPr lang="en-US" altLang="zh-CN" sz="3200" dirty="0">
                <a:latin typeface="Avenir Book" panose="02000503020000020003" pitchFamily="2" charset="0"/>
              </a:rPr>
              <a:t>4</a:t>
            </a:r>
            <a:r>
              <a:rPr lang="en-CN" sz="3200" dirty="0">
                <a:latin typeface="Avenir Book" panose="02000503020000020003" pitchFamily="2" charset="0"/>
              </a:rPr>
              <a:t>-shots)</a:t>
            </a:r>
          </a:p>
        </p:txBody>
      </p:sp>
      <p:pic>
        <p:nvPicPr>
          <p:cNvPr id="17" name="1-by-2-v9-0001-0100" descr="1-by-2-v9-0001-0100">
            <a:hlinkClick r:id="" action="ppaction://media"/>
            <a:extLst>
              <a:ext uri="{FF2B5EF4-FFF2-40B4-BE49-F238E27FC236}">
                <a16:creationId xmlns:a16="http://schemas.microsoft.com/office/drawing/2014/main" id="{4FB7A642-57FE-EE4C-B544-67F146F972C0}"/>
              </a:ext>
            </a:extLst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99767" y="887382"/>
            <a:ext cx="3895967" cy="2191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86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B11000-7061-5840-9D14-B78FB6E5E857}"/>
              </a:ext>
            </a:extLst>
          </p:cNvPr>
          <p:cNvSpPr txBox="1"/>
          <p:nvPr/>
        </p:nvSpPr>
        <p:spPr>
          <a:xfrm>
            <a:off x="184040" y="439733"/>
            <a:ext cx="1532664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4401" dirty="0">
                <a:latin typeface="Avenir Book" panose="02000503020000020003" pitchFamily="2" charset="0"/>
              </a:rPr>
              <a:t>Table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6C9BC1-77A8-0E4F-8C0B-AA631684D769}"/>
              </a:ext>
            </a:extLst>
          </p:cNvPr>
          <p:cNvGrpSpPr/>
          <p:nvPr/>
        </p:nvGrpSpPr>
        <p:grpSpPr>
          <a:xfrm>
            <a:off x="1254973" y="5627214"/>
            <a:ext cx="3444930" cy="989732"/>
            <a:chOff x="22507943" y="2446774"/>
            <a:chExt cx="4913045" cy="118899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65475C-DE35-9F4E-AB4C-49004BA74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0983"/>
            <a:stretch/>
          </p:blipFill>
          <p:spPr>
            <a:xfrm>
              <a:off x="22607135" y="2479219"/>
              <a:ext cx="1539982" cy="10962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98E541-EAAE-B04A-AD07-AB27F3B3A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343"/>
            <a:stretch/>
          </p:blipFill>
          <p:spPr>
            <a:xfrm>
              <a:off x="23643942" y="2510489"/>
              <a:ext cx="1571947" cy="109627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3C7824-E4FA-A741-B716-5B658B449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429916" y="2472665"/>
              <a:ext cx="1948924" cy="109627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71E296-0F89-FA4A-9302-196ED0AB3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472063" y="2510491"/>
              <a:ext cx="1948924" cy="109626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E832EA-27BA-8A45-A73D-07AA9C47A364}"/>
                </a:ext>
              </a:extLst>
            </p:cNvPr>
            <p:cNvSpPr/>
            <p:nvPr/>
          </p:nvSpPr>
          <p:spPr>
            <a:xfrm>
              <a:off x="22507943" y="2446774"/>
              <a:ext cx="4913045" cy="1188999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20" name="airplane-v2-0001-0050" descr="airplane-v2-0001-0050">
            <a:hlinkClick r:id="" action="ppaction://media"/>
            <a:extLst>
              <a:ext uri="{FF2B5EF4-FFF2-40B4-BE49-F238E27FC236}">
                <a16:creationId xmlns:a16="http://schemas.microsoft.com/office/drawing/2014/main" id="{1EF1894C-402D-8648-9869-E15F51048C6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2"/>
          <a:srcRect b="8667"/>
          <a:stretch/>
        </p:blipFill>
        <p:spPr>
          <a:xfrm>
            <a:off x="6298901" y="1954099"/>
            <a:ext cx="6502325" cy="33403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6B09E7-36A4-F140-8D24-67675956471D}"/>
              </a:ext>
            </a:extLst>
          </p:cNvPr>
          <p:cNvSpPr txBox="1"/>
          <p:nvPr/>
        </p:nvSpPr>
        <p:spPr>
          <a:xfrm>
            <a:off x="9736796" y="439733"/>
            <a:ext cx="2295821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4401" dirty="0">
                <a:latin typeface="Avenir Book" panose="02000503020000020003" pitchFamily="2" charset="0"/>
              </a:rPr>
              <a:t>Airplane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83E6ED-54F7-2044-A9EA-094D3BA75181}"/>
              </a:ext>
            </a:extLst>
          </p:cNvPr>
          <p:cNvGrpSpPr/>
          <p:nvPr/>
        </p:nvGrpSpPr>
        <p:grpSpPr>
          <a:xfrm>
            <a:off x="7431837" y="5434493"/>
            <a:ext cx="4236451" cy="1194248"/>
            <a:chOff x="20007916" y="3360247"/>
            <a:chExt cx="4236448" cy="119424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77DC3C8-5CB0-8540-AEFF-926CF9AAE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292321" y="3456471"/>
              <a:ext cx="1952043" cy="109802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E81165-9DA3-3E4F-8A65-869A8FA15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508741" y="3360247"/>
              <a:ext cx="1952043" cy="109802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F6F3C35-9204-2148-B89C-9999C62A2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007916" y="3360247"/>
              <a:ext cx="1952043" cy="109802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567A12-1C7D-254B-AADC-DD7B9C4D3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865081" y="3416935"/>
              <a:ext cx="2022330" cy="113756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E71EBA-9559-ED42-B925-ECC3DD9C1C1E}"/>
                </a:ext>
              </a:extLst>
            </p:cNvPr>
            <p:cNvSpPr/>
            <p:nvPr/>
          </p:nvSpPr>
          <p:spPr>
            <a:xfrm>
              <a:off x="20532720" y="3543427"/>
              <a:ext cx="3396327" cy="869303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29" name="table-v3-0001-0050" descr="table-v3-0001-0050">
            <a:hlinkClick r:id="" action="ppaction://media"/>
            <a:extLst>
              <a:ext uri="{FF2B5EF4-FFF2-40B4-BE49-F238E27FC236}">
                <a16:creationId xmlns:a16="http://schemas.microsoft.com/office/drawing/2014/main" id="{274C7970-B576-9241-882D-A549E89EE55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8" y="1947081"/>
            <a:ext cx="5951200" cy="334736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40AC1B-6AAB-2A41-99DF-41D777D7ECAC}"/>
              </a:ext>
            </a:extLst>
          </p:cNvPr>
          <p:cNvSpPr txBox="1"/>
          <p:nvPr/>
        </p:nvSpPr>
        <p:spPr>
          <a:xfrm>
            <a:off x="1864426" y="6818253"/>
            <a:ext cx="2276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latin typeface="Avenir Book" panose="02000503020000020003" pitchFamily="2" charset="0"/>
              </a:rPr>
              <a:t>(</a:t>
            </a:r>
            <a:r>
              <a:rPr lang="en-US" altLang="zh-CN" sz="2000" dirty="0">
                <a:latin typeface="Avenir Book" panose="02000503020000020003" pitchFamily="2" charset="0"/>
              </a:rPr>
              <a:t>4</a:t>
            </a:r>
            <a:r>
              <a:rPr lang="en-CN" sz="2000" dirty="0">
                <a:latin typeface="Avenir Book" panose="02000503020000020003" pitchFamily="2" charset="0"/>
              </a:rPr>
              <a:t>-shots)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479EC4-FF50-B846-8619-E1AF4D4FEF75}"/>
              </a:ext>
            </a:extLst>
          </p:cNvPr>
          <p:cNvSpPr txBox="1"/>
          <p:nvPr/>
        </p:nvSpPr>
        <p:spPr>
          <a:xfrm>
            <a:off x="8578228" y="6724965"/>
            <a:ext cx="2276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latin typeface="Avenir Book" panose="02000503020000020003" pitchFamily="2" charset="0"/>
              </a:rPr>
              <a:t>(</a:t>
            </a:r>
            <a:r>
              <a:rPr lang="en-US" altLang="zh-CN" sz="2000" dirty="0">
                <a:latin typeface="Avenir Book" panose="02000503020000020003" pitchFamily="2" charset="0"/>
              </a:rPr>
              <a:t>4</a:t>
            </a:r>
            <a:r>
              <a:rPr lang="en-CN" sz="2000" dirty="0">
                <a:latin typeface="Avenir Book" panose="02000503020000020003" pitchFamily="2" charset="0"/>
              </a:rPr>
              <a:t>-shots)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21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table0001-0050" descr="table0001-0050">
            <a:hlinkClick r:id="" action="ppaction://media"/>
            <a:extLst>
              <a:ext uri="{FF2B5EF4-FFF2-40B4-BE49-F238E27FC236}">
                <a16:creationId xmlns:a16="http://schemas.microsoft.com/office/drawing/2014/main" id="{D6FDA2F8-0313-B441-82E6-25539AD0B96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884" y="1932147"/>
            <a:ext cx="5963114" cy="3354067"/>
          </a:xfrm>
          <a:prstGeom prst="rect">
            <a:avLst/>
          </a:prstGeom>
        </p:spPr>
      </p:pic>
      <p:pic>
        <p:nvPicPr>
          <p:cNvPr id="60" name="airplane0001-0050" descr="airplane0001-0050">
            <a:hlinkClick r:id="" action="ppaction://media"/>
            <a:extLst>
              <a:ext uri="{FF2B5EF4-FFF2-40B4-BE49-F238E27FC236}">
                <a16:creationId xmlns:a16="http://schemas.microsoft.com/office/drawing/2014/main" id="{E360FF31-5BDD-5345-BA2D-2D61D7E335C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9"/>
          <a:srcRect t="7918"/>
          <a:stretch/>
        </p:blipFill>
        <p:spPr>
          <a:xfrm>
            <a:off x="6298901" y="1967218"/>
            <a:ext cx="6502325" cy="336776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491083E-8CB8-FC4E-B698-AD0E296879A6}"/>
              </a:ext>
            </a:extLst>
          </p:cNvPr>
          <p:cNvSpPr txBox="1"/>
          <p:nvPr/>
        </p:nvSpPr>
        <p:spPr>
          <a:xfrm>
            <a:off x="184040" y="439733"/>
            <a:ext cx="1532664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4401" dirty="0">
                <a:latin typeface="Avenir Book" panose="02000503020000020003" pitchFamily="2" charset="0"/>
              </a:rPr>
              <a:t>Table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05A7334-6F63-A741-A893-0F5D73ABD2A3}"/>
              </a:ext>
            </a:extLst>
          </p:cNvPr>
          <p:cNvGrpSpPr/>
          <p:nvPr/>
        </p:nvGrpSpPr>
        <p:grpSpPr>
          <a:xfrm>
            <a:off x="1254973" y="5627214"/>
            <a:ext cx="3444930" cy="989732"/>
            <a:chOff x="22507943" y="2446774"/>
            <a:chExt cx="4913045" cy="1188999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92ED253-95B6-F64D-8C31-53254007F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983"/>
            <a:stretch/>
          </p:blipFill>
          <p:spPr>
            <a:xfrm>
              <a:off x="22607135" y="2479219"/>
              <a:ext cx="1539982" cy="109626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DD6147C-6C96-8442-B05A-1DED7AE44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9343"/>
            <a:stretch/>
          </p:blipFill>
          <p:spPr>
            <a:xfrm>
              <a:off x="23643942" y="2510489"/>
              <a:ext cx="1571947" cy="1096271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36114AB-A917-3C41-93DD-2FB665842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429916" y="2472665"/>
              <a:ext cx="1948924" cy="1096271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06A5954-2238-2348-8C2D-6B3C585A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472063" y="2510491"/>
              <a:ext cx="1948924" cy="109626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9DEF8EF-5DB7-5C45-B467-093E062D33A6}"/>
                </a:ext>
              </a:extLst>
            </p:cNvPr>
            <p:cNvSpPr/>
            <p:nvPr/>
          </p:nvSpPr>
          <p:spPr>
            <a:xfrm>
              <a:off x="22507943" y="2446774"/>
              <a:ext cx="4913045" cy="1188999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F0B8D755-0D9C-414A-B4BF-EB896CAD6FFC}"/>
              </a:ext>
            </a:extLst>
          </p:cNvPr>
          <p:cNvSpPr txBox="1"/>
          <p:nvPr/>
        </p:nvSpPr>
        <p:spPr>
          <a:xfrm>
            <a:off x="9736796" y="439733"/>
            <a:ext cx="2295821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4401" dirty="0">
                <a:latin typeface="Avenir Book" panose="02000503020000020003" pitchFamily="2" charset="0"/>
              </a:rPr>
              <a:t>Airplane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6D9F67D-C755-044B-B745-2D77BE3C217D}"/>
              </a:ext>
            </a:extLst>
          </p:cNvPr>
          <p:cNvGrpSpPr/>
          <p:nvPr/>
        </p:nvGrpSpPr>
        <p:grpSpPr>
          <a:xfrm>
            <a:off x="7431837" y="5434493"/>
            <a:ext cx="4236451" cy="1194248"/>
            <a:chOff x="20007916" y="3360247"/>
            <a:chExt cx="4236448" cy="119424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B1DBBE9-E11B-6543-B39B-52744AE98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292321" y="3456471"/>
              <a:ext cx="1952043" cy="109802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DCA80A2-A414-D943-9D13-EFE2A8B60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508741" y="3360247"/>
              <a:ext cx="1952043" cy="109802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57FA889-0C2D-CD42-A3B0-560867D39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007916" y="3360247"/>
              <a:ext cx="1952043" cy="1098024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FF1B231-C8B2-A746-92EF-69FA4E823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865081" y="3416935"/>
              <a:ext cx="2022330" cy="113756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1689A98-1C0D-5249-9E26-0F5E54890532}"/>
                </a:ext>
              </a:extLst>
            </p:cNvPr>
            <p:cNvSpPr/>
            <p:nvPr/>
          </p:nvSpPr>
          <p:spPr>
            <a:xfrm>
              <a:off x="20532720" y="3543427"/>
              <a:ext cx="3396327" cy="869303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325CA866-D977-9B49-A779-32CA8E8E8A22}"/>
              </a:ext>
            </a:extLst>
          </p:cNvPr>
          <p:cNvSpPr txBox="1"/>
          <p:nvPr/>
        </p:nvSpPr>
        <p:spPr>
          <a:xfrm>
            <a:off x="1864426" y="6818253"/>
            <a:ext cx="2276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latin typeface="Avenir Book" panose="02000503020000020003" pitchFamily="2" charset="0"/>
              </a:rPr>
              <a:t>(</a:t>
            </a:r>
            <a:r>
              <a:rPr lang="en-US" altLang="zh-CN" sz="2000" dirty="0">
                <a:latin typeface="Avenir Book" panose="02000503020000020003" pitchFamily="2" charset="0"/>
              </a:rPr>
              <a:t>4</a:t>
            </a:r>
            <a:r>
              <a:rPr lang="en-CN" sz="2000" dirty="0">
                <a:latin typeface="Avenir Book" panose="02000503020000020003" pitchFamily="2" charset="0"/>
              </a:rPr>
              <a:t>-shots)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16D153-2E3F-2E4E-A641-79857DAA68C6}"/>
              </a:ext>
            </a:extLst>
          </p:cNvPr>
          <p:cNvSpPr txBox="1"/>
          <p:nvPr/>
        </p:nvSpPr>
        <p:spPr>
          <a:xfrm>
            <a:off x="8578228" y="6724965"/>
            <a:ext cx="2276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latin typeface="Avenir Book" panose="02000503020000020003" pitchFamily="2" charset="0"/>
              </a:rPr>
              <a:t>(</a:t>
            </a:r>
            <a:r>
              <a:rPr lang="en-US" altLang="zh-CN" sz="2000" dirty="0">
                <a:latin typeface="Avenir Book" panose="02000503020000020003" pitchFamily="2" charset="0"/>
              </a:rPr>
              <a:t>4</a:t>
            </a:r>
            <a:r>
              <a:rPr lang="en-CN" sz="2000" dirty="0">
                <a:latin typeface="Avenir Book" panose="02000503020000020003" pitchFamily="2" charset="0"/>
              </a:rPr>
              <a:t>-shots)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662109-B7FC-7F41-93BE-7693B24D872A}"/>
              </a:ext>
            </a:extLst>
          </p:cNvPr>
          <p:cNvSpPr txBox="1"/>
          <p:nvPr/>
        </p:nvSpPr>
        <p:spPr>
          <a:xfrm>
            <a:off x="0" y="190334"/>
            <a:ext cx="3906839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1" dirty="0">
                <a:latin typeface="Avenir Book" panose="02000503020000020003" pitchFamily="2" charset="0"/>
              </a:rPr>
              <a:t>Ablation</a:t>
            </a:r>
            <a:r>
              <a:rPr lang="zh-CN" altLang="en-US" sz="4401" dirty="0">
                <a:latin typeface="Avenir Book" panose="02000503020000020003" pitchFamily="2" charset="0"/>
              </a:rPr>
              <a:t> </a:t>
            </a:r>
            <a:r>
              <a:rPr lang="en-US" altLang="zh-CN" sz="4401" dirty="0">
                <a:latin typeface="Avenir Book" panose="02000503020000020003" pitchFamily="2" charset="0"/>
              </a:rPr>
              <a:t>Study</a:t>
            </a:r>
            <a:endParaRPr lang="en-CN" sz="4401" dirty="0">
              <a:latin typeface="Avenir Book" panose="02000503020000020003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4F9086-FCF5-944A-BAF5-30704A813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590" y="4254732"/>
            <a:ext cx="4671488" cy="29636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137BB1-2254-3F4F-A262-F82F7D310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828" y="984796"/>
            <a:ext cx="4663116" cy="2963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FD1ED5-4990-AC43-9B7D-C93E16DD4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562" y="4254732"/>
            <a:ext cx="4378472" cy="29636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F8B49B-5435-EE4B-9751-EF9AA81A7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261" y="984797"/>
            <a:ext cx="4671488" cy="29636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AF6EE0-8316-7541-92E3-20998CCA80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17" t="16021" r="20639" b="22461"/>
          <a:stretch/>
        </p:blipFill>
        <p:spPr>
          <a:xfrm>
            <a:off x="4516679" y="5924406"/>
            <a:ext cx="648632" cy="6183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2264FB-BF0C-134D-A8F6-B732173C19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17" t="16021" r="20639" b="22461"/>
          <a:stretch/>
        </p:blipFill>
        <p:spPr>
          <a:xfrm>
            <a:off x="4516679" y="2548645"/>
            <a:ext cx="648632" cy="6183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FCE3115-6E36-7343-A4BB-D977AFFDE9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17" t="16021" r="20639" b="22461"/>
          <a:stretch/>
        </p:blipFill>
        <p:spPr>
          <a:xfrm>
            <a:off x="9982177" y="984796"/>
            <a:ext cx="648632" cy="6183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ECE84D-4564-7549-B037-4A2206C63A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17" t="16021" r="20639" b="22461"/>
          <a:stretch/>
        </p:blipFill>
        <p:spPr>
          <a:xfrm>
            <a:off x="10175517" y="5924406"/>
            <a:ext cx="648632" cy="6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09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5416DEB-0F21-D84F-884C-79E3D74D0B54}"/>
              </a:ext>
            </a:extLst>
          </p:cNvPr>
          <p:cNvSpPr txBox="1"/>
          <p:nvPr/>
        </p:nvSpPr>
        <p:spPr>
          <a:xfrm>
            <a:off x="4435211" y="4259149"/>
            <a:ext cx="3962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Thanks</a:t>
            </a: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for</a:t>
            </a: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watching!</a:t>
            </a:r>
            <a:endParaRPr lang="en-CN" sz="3200" b="1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706FE-DE17-8C4B-A33A-A1A7FD7BA845}"/>
              </a:ext>
            </a:extLst>
          </p:cNvPr>
          <p:cNvSpPr txBox="1"/>
          <p:nvPr/>
        </p:nvSpPr>
        <p:spPr>
          <a:xfrm>
            <a:off x="575379" y="2312127"/>
            <a:ext cx="11682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accent2"/>
                </a:solidFill>
                <a:latin typeface="Avenir Book" panose="02000503020000020003" pitchFamily="2" charset="0"/>
              </a:rPr>
              <a:t>Few-Shot</a:t>
            </a:r>
            <a:r>
              <a:rPr lang="zh-CN" altLang="en-US" sz="3600" b="1" dirty="0">
                <a:solidFill>
                  <a:srgbClr val="9F73D9"/>
                </a:solidFill>
                <a:latin typeface="Avenir Book" panose="02000503020000020003" pitchFamily="2" charset="0"/>
              </a:rPr>
              <a:t> </a:t>
            </a:r>
            <a:r>
              <a:rPr lang="en-CN" sz="3600" b="1" dirty="0">
                <a:solidFill>
                  <a:srgbClr val="9F73D9"/>
                </a:solidFill>
                <a:latin typeface="Avenir Book" panose="02000503020000020003" pitchFamily="2" charset="0"/>
              </a:rPr>
              <a:t>Physically-</a:t>
            </a:r>
            <a:r>
              <a:rPr lang="en-US" altLang="zh-CN" sz="3600" b="1" dirty="0">
                <a:solidFill>
                  <a:srgbClr val="9F73D9"/>
                </a:solidFill>
                <a:latin typeface="Avenir Book" panose="02000503020000020003" pitchFamily="2" charset="0"/>
              </a:rPr>
              <a:t>A</a:t>
            </a:r>
            <a:r>
              <a:rPr lang="en-CN" sz="3600" b="1" dirty="0">
                <a:solidFill>
                  <a:srgbClr val="9F73D9"/>
                </a:solidFill>
                <a:latin typeface="Avenir Book" panose="02000503020000020003" pitchFamily="2" charset="0"/>
              </a:rPr>
              <a:t>ware </a:t>
            </a:r>
            <a:r>
              <a:rPr lang="en-US" sz="3600" b="1" dirty="0">
                <a:latin typeface="Avenir Book" panose="02000503020000020003" pitchFamily="2" charset="0"/>
              </a:rPr>
              <a:t>Articulated Mesh Generation </a:t>
            </a:r>
          </a:p>
          <a:p>
            <a:pPr algn="ctr"/>
            <a:r>
              <a:rPr lang="en-US" altLang="zh-CN" sz="3600" b="1" dirty="0">
                <a:latin typeface="Avenir Book" panose="02000503020000020003" pitchFamily="2" charset="0"/>
              </a:rPr>
              <a:t>via</a:t>
            </a:r>
            <a:r>
              <a:rPr lang="zh-CN" altLang="en-US" sz="3600" b="1" dirty="0">
                <a:latin typeface="Avenir Book" panose="02000503020000020003" pitchFamily="2" charset="0"/>
              </a:rPr>
              <a:t> </a:t>
            </a:r>
            <a:r>
              <a:rPr lang="en-CN" sz="3600" b="1" dirty="0">
                <a:latin typeface="Avenir Book" panose="02000503020000020003" pitchFamily="2" charset="0"/>
              </a:rPr>
              <a:t>Hierarchical Mesh Deformation</a:t>
            </a:r>
          </a:p>
        </p:txBody>
      </p:sp>
    </p:spTree>
    <p:extLst>
      <p:ext uri="{BB962C8B-B14F-4D97-AF65-F5344CB8AC3E}">
        <p14:creationId xmlns:p14="http://schemas.microsoft.com/office/powerpoint/2010/main" val="42902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691397-0109-BA47-B987-441B3DA15E27}"/>
              </a:ext>
            </a:extLst>
          </p:cNvPr>
          <p:cNvSpPr txBox="1"/>
          <p:nvPr/>
        </p:nvSpPr>
        <p:spPr>
          <a:xfrm>
            <a:off x="577538" y="4647795"/>
            <a:ext cx="399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Observed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Examples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350162-52E0-794F-A0E7-4E9B3AAE54FB}"/>
              </a:ext>
            </a:extLst>
          </p:cNvPr>
          <p:cNvCxnSpPr>
            <a:cxnSpLocks/>
          </p:cNvCxnSpPr>
          <p:nvPr/>
        </p:nvCxnSpPr>
        <p:spPr>
          <a:xfrm>
            <a:off x="5405732" y="3714400"/>
            <a:ext cx="1390085" cy="0"/>
          </a:xfrm>
          <a:prstGeom prst="straightConnector1">
            <a:avLst/>
          </a:prstGeom>
          <a:ln w="2032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0E2541-3F0D-7445-B3A6-52B240BF493F}"/>
              </a:ext>
            </a:extLst>
          </p:cNvPr>
          <p:cNvGrpSpPr>
            <a:grpSpLocks noChangeAspect="1"/>
          </p:cNvGrpSpPr>
          <p:nvPr/>
        </p:nvGrpSpPr>
        <p:grpSpPr>
          <a:xfrm>
            <a:off x="6331074" y="1519634"/>
            <a:ext cx="6026335" cy="4441765"/>
            <a:chOff x="15547506" y="-1045574"/>
            <a:chExt cx="10027447" cy="739082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B20A4D3-2CC5-2C4F-BA03-B867B16D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26776" y="-523511"/>
              <a:ext cx="5217282" cy="293472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ABE2AD0-FD9D-874B-A1D2-36A6011E1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23925" y="674955"/>
              <a:ext cx="5216400" cy="293422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06BB595-6352-D343-B675-649790CA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47506" y="1543083"/>
              <a:ext cx="5216400" cy="29342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BB09BE8-42E6-7C4A-8E24-2036F98D8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88790" y="3411022"/>
              <a:ext cx="5216400" cy="293422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69A7B6B-4B46-F941-8400-AAFD81E1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358553" y="2288779"/>
              <a:ext cx="5216400" cy="293422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3EA26F2-A3A2-3C4F-897B-567F13F4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773055" y="-1045574"/>
              <a:ext cx="5216400" cy="2934225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18134D3-8030-1A48-9763-2C6EF6CBF9C6}"/>
              </a:ext>
            </a:extLst>
          </p:cNvPr>
          <p:cNvSpPr txBox="1"/>
          <p:nvPr/>
        </p:nvSpPr>
        <p:spPr>
          <a:xfrm>
            <a:off x="8841227" y="5713208"/>
            <a:ext cx="195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Avenir Book" panose="02000503020000020003" pitchFamily="2" charset="0"/>
              </a:rPr>
              <a:t>Diversity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7243CCF-0E03-034B-AF14-A318DB8A6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1235" y="5462212"/>
            <a:ext cx="964957" cy="92206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2BE9C4C-B215-6440-AFD8-92F53C9DE143}"/>
              </a:ext>
            </a:extLst>
          </p:cNvPr>
          <p:cNvSpPr txBox="1"/>
          <p:nvPr/>
        </p:nvSpPr>
        <p:spPr>
          <a:xfrm>
            <a:off x="8306469" y="6476958"/>
            <a:ext cx="2989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Avenir Book" panose="02000503020000020003" pitchFamily="2" charset="0"/>
              </a:rPr>
              <a:t>Visual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Quality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C67B13E-E8F8-D947-8E27-19A9D8A9B7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92452" y="6251425"/>
            <a:ext cx="964957" cy="92206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0327443-120F-B048-96F7-CC812A2FDC63}"/>
              </a:ext>
            </a:extLst>
          </p:cNvPr>
          <p:cNvSpPr txBox="1"/>
          <p:nvPr/>
        </p:nvSpPr>
        <p:spPr>
          <a:xfrm>
            <a:off x="0" y="498289"/>
            <a:ext cx="428365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Problem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Setting</a:t>
            </a:r>
            <a:endParaRPr lang="en-CN" sz="3999" dirty="0">
              <a:latin typeface="Avenir Book" panose="02000503020000020003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A4AB21-353C-8949-988F-875E22E7469C}"/>
              </a:ext>
            </a:extLst>
          </p:cNvPr>
          <p:cNvGrpSpPr/>
          <p:nvPr/>
        </p:nvGrpSpPr>
        <p:grpSpPr>
          <a:xfrm>
            <a:off x="60275" y="2846752"/>
            <a:ext cx="4792166" cy="1735295"/>
            <a:chOff x="-7630587" y="759400"/>
            <a:chExt cx="5579214" cy="190870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15AD614-EC29-6F49-AD2D-65B485EE6C2C}"/>
                </a:ext>
              </a:extLst>
            </p:cNvPr>
            <p:cNvGrpSpPr/>
            <p:nvPr/>
          </p:nvGrpSpPr>
          <p:grpSpPr>
            <a:xfrm>
              <a:off x="-7630587" y="759400"/>
              <a:ext cx="5579214" cy="1908709"/>
              <a:chOff x="-7630587" y="759400"/>
              <a:chExt cx="5579214" cy="1908709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FDBA7CF-A425-094C-BCB0-C2ABF0FBAF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4823846" y="888787"/>
                <a:ext cx="2772473" cy="155951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8137DCAE-B46E-0F42-A96A-FB2528444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6056146" y="888787"/>
                <a:ext cx="2782156" cy="1564962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E3284B9-CB82-F644-B284-3E7282927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7630587" y="759400"/>
                <a:ext cx="3393261" cy="1908709"/>
              </a:xfrm>
              <a:prstGeom prst="rect">
                <a:avLst/>
              </a:prstGeom>
            </p:spPr>
          </p:pic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E3552A0-2EF7-9140-A780-1F66779FDA6B}"/>
                </a:ext>
              </a:extLst>
            </p:cNvPr>
            <p:cNvSpPr/>
            <p:nvPr/>
          </p:nvSpPr>
          <p:spPr>
            <a:xfrm>
              <a:off x="-6615902" y="1162896"/>
              <a:ext cx="3903453" cy="1184868"/>
            </a:xfrm>
            <a:prstGeom prst="rect">
              <a:avLst/>
            </a:prstGeom>
            <a:solidFill>
              <a:schemeClr val="bg1">
                <a:lumMod val="85000"/>
                <a:alpha val="23000"/>
              </a:schemeClr>
            </a:solidFill>
            <a:ln w="762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484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3EC4239-A3DC-F14E-ADCE-BE1525BAB9B0}"/>
                  </a:ext>
                </a:extLst>
              </p:cNvPr>
              <p:cNvSpPr txBox="1"/>
              <p:nvPr/>
            </p:nvSpPr>
            <p:spPr>
              <a:xfrm>
                <a:off x="6416675" y="6319710"/>
                <a:ext cx="6678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latin typeface="Avenir Book" panose="02000503020000020003" pitchFamily="2" charset="0"/>
                  </a:rPr>
                  <a:t>Simulation</a:t>
                </a:r>
                <a:r>
                  <a:rPr lang="zh-CN" altLang="en-US" sz="3200" dirty="0">
                    <a:latin typeface="Avenir Book" panose="02000503020000020003" pitchFamily="2" charset="0"/>
                  </a:rPr>
                  <a:t> </a:t>
                </a:r>
                <a:r>
                  <a:rPr lang="en-US" altLang="zh-CN" sz="3200" dirty="0">
                    <a:latin typeface="Avenir Book" panose="02000503020000020003" pitchFamily="2" charset="0"/>
                  </a:rPr>
                  <a:t>Timestep</a:t>
                </a:r>
                <a:r>
                  <a:rPr lang="zh-CN" altLang="en-US" sz="3200" dirty="0">
                    <a:latin typeface="Avenir Book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CN" sz="32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3EC4239-A3DC-F14E-ADCE-BE1525BAB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75" y="6319710"/>
                <a:ext cx="6678734" cy="584775"/>
              </a:xfrm>
              <a:prstGeom prst="rect">
                <a:avLst/>
              </a:prstGeom>
              <a:blipFill>
                <a:blip r:embed="rId3"/>
                <a:stretch>
                  <a:fillRect t="-12766" b="-319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4EF7BA3-D1C1-884C-8EA8-85407FA9CBE9}"/>
              </a:ext>
            </a:extLst>
          </p:cNvPr>
          <p:cNvGrpSpPr>
            <a:grpSpLocks noChangeAspect="1"/>
          </p:cNvGrpSpPr>
          <p:nvPr/>
        </p:nvGrpSpPr>
        <p:grpSpPr>
          <a:xfrm>
            <a:off x="6279248" y="1477958"/>
            <a:ext cx="6187206" cy="4560337"/>
            <a:chOff x="13537580" y="-404007"/>
            <a:chExt cx="10027447" cy="73908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028E43-AC52-2146-AAD1-036796868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2054" y="118056"/>
              <a:ext cx="5222078" cy="293741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5B8C8-0A65-5B4D-ACB0-C0BAC7404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18677" y="1337847"/>
              <a:ext cx="5216400" cy="29342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9A27DA-B2DB-7844-B37B-986108F84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37580" y="2184650"/>
              <a:ext cx="5216400" cy="29342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0E22242-B194-5843-863F-3FA73AD39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78864" y="4052589"/>
              <a:ext cx="5216400" cy="29342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5745A7-0555-664E-AF31-B93EB2990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348627" y="2930346"/>
              <a:ext cx="5216400" cy="29342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35171E-9EEF-704E-B117-92BB49A0E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763129" y="-404007"/>
              <a:ext cx="5216400" cy="2934225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55FF81A-498D-EB4F-92CC-03C39A3A2C96}"/>
              </a:ext>
            </a:extLst>
          </p:cNvPr>
          <p:cNvSpPr txBox="1"/>
          <p:nvPr/>
        </p:nvSpPr>
        <p:spPr>
          <a:xfrm>
            <a:off x="577538" y="4647795"/>
            <a:ext cx="399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Observed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Examples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D29597-7533-E446-ACE7-1F768D9005A9}"/>
              </a:ext>
            </a:extLst>
          </p:cNvPr>
          <p:cNvCxnSpPr>
            <a:cxnSpLocks/>
          </p:cNvCxnSpPr>
          <p:nvPr/>
        </p:nvCxnSpPr>
        <p:spPr>
          <a:xfrm>
            <a:off x="5405732" y="3714400"/>
            <a:ext cx="1390085" cy="0"/>
          </a:xfrm>
          <a:prstGeom prst="straightConnector1">
            <a:avLst/>
          </a:prstGeom>
          <a:ln w="2032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87DB9FD-5968-5943-BDDC-9421BFA1C273}"/>
              </a:ext>
            </a:extLst>
          </p:cNvPr>
          <p:cNvSpPr txBox="1"/>
          <p:nvPr/>
        </p:nvSpPr>
        <p:spPr>
          <a:xfrm>
            <a:off x="0" y="498289"/>
            <a:ext cx="428365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Problem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Setting</a:t>
            </a:r>
            <a:endParaRPr lang="en-CN" sz="3999" dirty="0">
              <a:latin typeface="Avenir Book" panose="02000503020000020003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AFE96E-56D4-EE49-B283-79785E0855B0}"/>
              </a:ext>
            </a:extLst>
          </p:cNvPr>
          <p:cNvGrpSpPr/>
          <p:nvPr/>
        </p:nvGrpSpPr>
        <p:grpSpPr>
          <a:xfrm>
            <a:off x="60275" y="2846752"/>
            <a:ext cx="4792166" cy="1735295"/>
            <a:chOff x="-7630587" y="759400"/>
            <a:chExt cx="5579214" cy="19087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CBDEDD2-7478-9B4C-97D8-337709326A8D}"/>
                </a:ext>
              </a:extLst>
            </p:cNvPr>
            <p:cNvGrpSpPr/>
            <p:nvPr/>
          </p:nvGrpSpPr>
          <p:grpSpPr>
            <a:xfrm>
              <a:off x="-7630587" y="759400"/>
              <a:ext cx="5579214" cy="1908709"/>
              <a:chOff x="-7630587" y="759400"/>
              <a:chExt cx="5579214" cy="190870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E456452-0D58-244B-A476-68A44661F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23846" y="888787"/>
                <a:ext cx="2772473" cy="155951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B718A9AC-5EE0-2944-AA37-603F8FEA9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6056146" y="888787"/>
                <a:ext cx="2782156" cy="1564962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CC955268-A19C-A64D-B84D-869EA34E8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630587" y="759400"/>
                <a:ext cx="3393261" cy="1908709"/>
              </a:xfrm>
              <a:prstGeom prst="rect">
                <a:avLst/>
              </a:prstGeom>
            </p:spPr>
          </p:pic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0CD96B-F452-5344-9125-BE2B412190C1}"/>
                </a:ext>
              </a:extLst>
            </p:cNvPr>
            <p:cNvSpPr/>
            <p:nvPr/>
          </p:nvSpPr>
          <p:spPr>
            <a:xfrm>
              <a:off x="-6615902" y="1162896"/>
              <a:ext cx="3903453" cy="1184868"/>
            </a:xfrm>
            <a:prstGeom prst="rect">
              <a:avLst/>
            </a:prstGeom>
            <a:solidFill>
              <a:schemeClr val="bg1">
                <a:lumMod val="85000"/>
                <a:alpha val="23000"/>
              </a:schemeClr>
            </a:solidFill>
            <a:ln w="762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extLst>
      <p:ext uri="{BB962C8B-B14F-4D97-AF65-F5344CB8AC3E}">
        <p14:creationId xmlns:p14="http://schemas.microsoft.com/office/powerpoint/2010/main" val="2494858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B69733-52BE-6042-9E19-5899A2F931DB}"/>
                  </a:ext>
                </a:extLst>
              </p:cNvPr>
              <p:cNvSpPr txBox="1"/>
              <p:nvPr/>
            </p:nvSpPr>
            <p:spPr>
              <a:xfrm>
                <a:off x="6416675" y="6319710"/>
                <a:ext cx="6678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latin typeface="Avenir Book" panose="02000503020000020003" pitchFamily="2" charset="0"/>
                  </a:rPr>
                  <a:t>Simulation</a:t>
                </a:r>
                <a:r>
                  <a:rPr lang="zh-CN" altLang="en-US" sz="3200" dirty="0">
                    <a:latin typeface="Avenir Book" panose="02000503020000020003" pitchFamily="2" charset="0"/>
                  </a:rPr>
                  <a:t> </a:t>
                </a:r>
                <a:r>
                  <a:rPr lang="en-US" altLang="zh-CN" sz="3200" dirty="0">
                    <a:latin typeface="Avenir Book" panose="02000503020000020003" pitchFamily="2" charset="0"/>
                  </a:rPr>
                  <a:t>Timestep</a:t>
                </a:r>
                <a:r>
                  <a:rPr lang="zh-CN" altLang="en-US" sz="3200" dirty="0">
                    <a:latin typeface="Avenir Book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CN" sz="32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B69733-52BE-6042-9E19-5899A2F93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75" y="6319710"/>
                <a:ext cx="6678734" cy="584775"/>
              </a:xfrm>
              <a:prstGeom prst="rect">
                <a:avLst/>
              </a:prstGeom>
              <a:blipFill>
                <a:blip r:embed="rId2"/>
                <a:stretch>
                  <a:fillRect t="-12766" b="-319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CC95E50-9346-D043-9EE1-517AFCD7DFF7}"/>
              </a:ext>
            </a:extLst>
          </p:cNvPr>
          <p:cNvSpPr txBox="1"/>
          <p:nvPr/>
        </p:nvSpPr>
        <p:spPr>
          <a:xfrm>
            <a:off x="577538" y="4647795"/>
            <a:ext cx="399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Observed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Examples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AFB0E8-1527-B94C-8AFB-7099BA8B0967}"/>
              </a:ext>
            </a:extLst>
          </p:cNvPr>
          <p:cNvCxnSpPr>
            <a:cxnSpLocks/>
          </p:cNvCxnSpPr>
          <p:nvPr/>
        </p:nvCxnSpPr>
        <p:spPr>
          <a:xfrm>
            <a:off x="5405732" y="3714400"/>
            <a:ext cx="1390085" cy="0"/>
          </a:xfrm>
          <a:prstGeom prst="straightConnector1">
            <a:avLst/>
          </a:prstGeom>
          <a:ln w="2032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E424F09-9FF5-104C-AAB2-0FDCC99F9787}"/>
              </a:ext>
            </a:extLst>
          </p:cNvPr>
          <p:cNvSpPr txBox="1"/>
          <p:nvPr/>
        </p:nvSpPr>
        <p:spPr>
          <a:xfrm>
            <a:off x="0" y="498289"/>
            <a:ext cx="428365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Problem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Setting</a:t>
            </a:r>
            <a:endParaRPr lang="en-CN" sz="3999" dirty="0">
              <a:latin typeface="Avenir Book" panose="02000503020000020003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7D981-60D3-824F-B2F9-90584105182F}"/>
              </a:ext>
            </a:extLst>
          </p:cNvPr>
          <p:cNvGrpSpPr>
            <a:grpSpLocks noChangeAspect="1"/>
          </p:cNvGrpSpPr>
          <p:nvPr/>
        </p:nvGrpSpPr>
        <p:grpSpPr>
          <a:xfrm>
            <a:off x="6241389" y="1376433"/>
            <a:ext cx="6335764" cy="4669832"/>
            <a:chOff x="12644810" y="-380837"/>
            <a:chExt cx="10027447" cy="739082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21E935C-EC3E-5E4F-8D23-8798578A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19284" y="141800"/>
              <a:ext cx="5222078" cy="293741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971090E-B52F-F345-B899-4AB2091F3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98415" y="1315666"/>
              <a:ext cx="5216400" cy="29342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477FA5A-0B58-A844-ADFB-B36FE0E9C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44810" y="2207820"/>
              <a:ext cx="5216400" cy="29342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E2114C-0CAD-4E47-AD78-D90B0F116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86094" y="4075759"/>
              <a:ext cx="5216400" cy="293422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DDF574B-CA51-5644-B3F4-C05E0EC5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55857" y="2953516"/>
              <a:ext cx="5216400" cy="29342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4480C25-670A-E74C-ACC4-BCAB1E89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70359" y="-380837"/>
              <a:ext cx="5216400" cy="293422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7AE05A-10F5-224F-8FED-0DA3131AA64E}"/>
              </a:ext>
            </a:extLst>
          </p:cNvPr>
          <p:cNvGrpSpPr/>
          <p:nvPr/>
        </p:nvGrpSpPr>
        <p:grpSpPr>
          <a:xfrm>
            <a:off x="60275" y="2846752"/>
            <a:ext cx="4792166" cy="1735295"/>
            <a:chOff x="-7630587" y="759400"/>
            <a:chExt cx="5579214" cy="190870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06D39E9-6153-E74A-93C0-FBC513AB7642}"/>
                </a:ext>
              </a:extLst>
            </p:cNvPr>
            <p:cNvGrpSpPr/>
            <p:nvPr/>
          </p:nvGrpSpPr>
          <p:grpSpPr>
            <a:xfrm>
              <a:off x="-7630587" y="759400"/>
              <a:ext cx="5579214" cy="1908709"/>
              <a:chOff x="-7630587" y="759400"/>
              <a:chExt cx="5579214" cy="190870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E07038B-D850-2444-8D04-71FCEFC02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23846" y="888787"/>
                <a:ext cx="2772473" cy="155951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91F15E-B5F8-F746-8D70-6F562E5EF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6056146" y="888787"/>
                <a:ext cx="2782156" cy="1564962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B432C1A-8EFF-9B4D-BA07-8F28EA7A9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7630587" y="759400"/>
                <a:ext cx="3393261" cy="1908709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C3780AE-9BF6-4B46-973D-B88BEAD9A378}"/>
                </a:ext>
              </a:extLst>
            </p:cNvPr>
            <p:cNvSpPr/>
            <p:nvPr/>
          </p:nvSpPr>
          <p:spPr>
            <a:xfrm>
              <a:off x="-6615902" y="1162896"/>
              <a:ext cx="3903453" cy="1184868"/>
            </a:xfrm>
            <a:prstGeom prst="rect">
              <a:avLst/>
            </a:prstGeom>
            <a:solidFill>
              <a:schemeClr val="bg1">
                <a:lumMod val="85000"/>
                <a:alpha val="23000"/>
              </a:schemeClr>
            </a:solidFill>
            <a:ln w="762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extLst>
      <p:ext uri="{BB962C8B-B14F-4D97-AF65-F5344CB8AC3E}">
        <p14:creationId xmlns:p14="http://schemas.microsoft.com/office/powerpoint/2010/main" val="752953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3DB337-8558-1543-B0CE-72F43A7145BF}"/>
                  </a:ext>
                </a:extLst>
              </p:cNvPr>
              <p:cNvSpPr txBox="1"/>
              <p:nvPr/>
            </p:nvSpPr>
            <p:spPr>
              <a:xfrm>
                <a:off x="6416675" y="6319710"/>
                <a:ext cx="6678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latin typeface="Avenir Book" panose="02000503020000020003" pitchFamily="2" charset="0"/>
                  </a:rPr>
                  <a:t>Simulation</a:t>
                </a:r>
                <a:r>
                  <a:rPr lang="zh-CN" altLang="en-US" sz="3200" dirty="0">
                    <a:latin typeface="Avenir Book" panose="02000503020000020003" pitchFamily="2" charset="0"/>
                  </a:rPr>
                  <a:t> </a:t>
                </a:r>
                <a:r>
                  <a:rPr lang="en-US" altLang="zh-CN" sz="3200" dirty="0">
                    <a:latin typeface="Avenir Book" panose="02000503020000020003" pitchFamily="2" charset="0"/>
                  </a:rPr>
                  <a:t>Timestep</a:t>
                </a:r>
                <a:r>
                  <a:rPr lang="zh-CN" altLang="en-US" sz="3200" dirty="0">
                    <a:latin typeface="Avenir Book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CN" sz="32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3DB337-8558-1543-B0CE-72F43A714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75" y="6319710"/>
                <a:ext cx="6678734" cy="584775"/>
              </a:xfrm>
              <a:prstGeom prst="rect">
                <a:avLst/>
              </a:prstGeom>
              <a:blipFill>
                <a:blip r:embed="rId2"/>
                <a:stretch>
                  <a:fillRect t="-12766" b="-319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2AB40E2-F1B5-D74C-9CB5-032FEA316D3B}"/>
              </a:ext>
            </a:extLst>
          </p:cNvPr>
          <p:cNvSpPr txBox="1"/>
          <p:nvPr/>
        </p:nvSpPr>
        <p:spPr>
          <a:xfrm>
            <a:off x="577538" y="4647795"/>
            <a:ext cx="399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Observed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Examples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7D9F4A-D29D-D044-AB03-6E0F33F91500}"/>
              </a:ext>
            </a:extLst>
          </p:cNvPr>
          <p:cNvCxnSpPr>
            <a:cxnSpLocks/>
          </p:cNvCxnSpPr>
          <p:nvPr/>
        </p:nvCxnSpPr>
        <p:spPr>
          <a:xfrm>
            <a:off x="5405732" y="3714400"/>
            <a:ext cx="1390085" cy="0"/>
          </a:xfrm>
          <a:prstGeom prst="straightConnector1">
            <a:avLst/>
          </a:prstGeom>
          <a:ln w="2032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AA52E0-4C4A-274C-A077-E1B29BD986CB}"/>
              </a:ext>
            </a:extLst>
          </p:cNvPr>
          <p:cNvSpPr txBox="1"/>
          <p:nvPr/>
        </p:nvSpPr>
        <p:spPr>
          <a:xfrm>
            <a:off x="0" y="498289"/>
            <a:ext cx="428365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Problem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Setting</a:t>
            </a:r>
            <a:endParaRPr lang="en-CN" sz="3999" dirty="0">
              <a:latin typeface="Avenir Book" panose="02000503020000020003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F526E9-0AA5-FA43-8F9F-18894A02C098}"/>
              </a:ext>
            </a:extLst>
          </p:cNvPr>
          <p:cNvGrpSpPr>
            <a:grpSpLocks noChangeAspect="1"/>
          </p:cNvGrpSpPr>
          <p:nvPr/>
        </p:nvGrpSpPr>
        <p:grpSpPr>
          <a:xfrm>
            <a:off x="6123076" y="1294126"/>
            <a:ext cx="6533122" cy="4815297"/>
            <a:chOff x="15547506" y="-1045574"/>
            <a:chExt cx="10027447" cy="739082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17EEE1D-08EF-334C-9F23-750229BA5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80231" y="-522937"/>
              <a:ext cx="5222078" cy="293741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4AA3573-95DF-4340-9C44-07A5000DC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17659" y="674956"/>
              <a:ext cx="5216400" cy="29342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6C52331-5E76-AB4A-8A45-5C2D7ABFC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47506" y="1543083"/>
              <a:ext cx="5216400" cy="29342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CF6DA9C-D15B-0146-AB3A-1E0015600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88790" y="3411022"/>
              <a:ext cx="5216400" cy="293422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4DE32F6-279F-284C-BA58-222A746DA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58553" y="2288779"/>
              <a:ext cx="5216400" cy="29342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53B432-64CA-284A-AB2A-47BBFFCD5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773055" y="-1045574"/>
              <a:ext cx="5216400" cy="293422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FF8015-5FC8-D44C-B502-7972B7A9D243}"/>
              </a:ext>
            </a:extLst>
          </p:cNvPr>
          <p:cNvGrpSpPr/>
          <p:nvPr/>
        </p:nvGrpSpPr>
        <p:grpSpPr>
          <a:xfrm>
            <a:off x="60275" y="2846752"/>
            <a:ext cx="4792166" cy="1735295"/>
            <a:chOff x="-7630587" y="759400"/>
            <a:chExt cx="5579214" cy="190870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8AE1221-F41C-7C4A-839B-C80EA0644345}"/>
                </a:ext>
              </a:extLst>
            </p:cNvPr>
            <p:cNvGrpSpPr/>
            <p:nvPr/>
          </p:nvGrpSpPr>
          <p:grpSpPr>
            <a:xfrm>
              <a:off x="-7630587" y="759400"/>
              <a:ext cx="5579214" cy="1908709"/>
              <a:chOff x="-7630587" y="759400"/>
              <a:chExt cx="5579214" cy="190870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8FAD3F4-7D0A-564F-A55D-6A81A1EB8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23846" y="888787"/>
                <a:ext cx="2772473" cy="155951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E585F35-F73A-8742-B494-D4376ED28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6056146" y="888787"/>
                <a:ext cx="2782156" cy="1564962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B8ABE5C-088B-7D41-ABF0-F43370AA6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7630587" y="759400"/>
                <a:ext cx="3393261" cy="1908709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BF95E98-934A-2145-8DBC-1CED9F9389C5}"/>
                </a:ext>
              </a:extLst>
            </p:cNvPr>
            <p:cNvSpPr/>
            <p:nvPr/>
          </p:nvSpPr>
          <p:spPr>
            <a:xfrm>
              <a:off x="-6615902" y="1162896"/>
              <a:ext cx="3903453" cy="1184868"/>
            </a:xfrm>
            <a:prstGeom prst="rect">
              <a:avLst/>
            </a:prstGeom>
            <a:solidFill>
              <a:schemeClr val="bg1">
                <a:lumMod val="85000"/>
                <a:alpha val="23000"/>
              </a:schemeClr>
            </a:solidFill>
            <a:ln w="762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extLst>
      <p:ext uri="{BB962C8B-B14F-4D97-AF65-F5344CB8AC3E}">
        <p14:creationId xmlns:p14="http://schemas.microsoft.com/office/powerpoint/2010/main" val="427481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B96B1E-E3D5-0548-8499-A2C96E9E53AD}"/>
                  </a:ext>
                </a:extLst>
              </p:cNvPr>
              <p:cNvSpPr txBox="1"/>
              <p:nvPr/>
            </p:nvSpPr>
            <p:spPr>
              <a:xfrm>
                <a:off x="6416675" y="6319710"/>
                <a:ext cx="6678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latin typeface="Avenir Book" panose="02000503020000020003" pitchFamily="2" charset="0"/>
                  </a:rPr>
                  <a:t>Simulation</a:t>
                </a:r>
                <a:r>
                  <a:rPr lang="zh-CN" altLang="en-US" sz="3200" dirty="0">
                    <a:latin typeface="Avenir Book" panose="02000503020000020003" pitchFamily="2" charset="0"/>
                  </a:rPr>
                  <a:t> </a:t>
                </a:r>
                <a:r>
                  <a:rPr lang="en-US" altLang="zh-CN" sz="3200" dirty="0">
                    <a:latin typeface="Avenir Book" panose="02000503020000020003" pitchFamily="2" charset="0"/>
                  </a:rPr>
                  <a:t>Timestep</a:t>
                </a:r>
                <a:r>
                  <a:rPr lang="zh-CN" altLang="en-US" sz="3200" dirty="0">
                    <a:latin typeface="Avenir Book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CN" sz="32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B96B1E-E3D5-0548-8499-A2C96E9E5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75" y="6319710"/>
                <a:ext cx="6678734" cy="584775"/>
              </a:xfrm>
              <a:prstGeom prst="rect">
                <a:avLst/>
              </a:prstGeom>
              <a:blipFill>
                <a:blip r:embed="rId2"/>
                <a:stretch>
                  <a:fillRect t="-12766" b="-319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C0B8684-E426-0D42-A21F-F71BC8499E58}"/>
              </a:ext>
            </a:extLst>
          </p:cNvPr>
          <p:cNvSpPr txBox="1"/>
          <p:nvPr/>
        </p:nvSpPr>
        <p:spPr>
          <a:xfrm>
            <a:off x="577538" y="4647795"/>
            <a:ext cx="399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Observed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Examples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7AE014-28AE-3D46-9001-A064C5AB8848}"/>
              </a:ext>
            </a:extLst>
          </p:cNvPr>
          <p:cNvCxnSpPr>
            <a:cxnSpLocks/>
          </p:cNvCxnSpPr>
          <p:nvPr/>
        </p:nvCxnSpPr>
        <p:spPr>
          <a:xfrm>
            <a:off x="5405732" y="3714400"/>
            <a:ext cx="1390085" cy="0"/>
          </a:xfrm>
          <a:prstGeom prst="straightConnector1">
            <a:avLst/>
          </a:prstGeom>
          <a:ln w="2032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E765F7-272E-6045-8F32-A989907E725D}"/>
              </a:ext>
            </a:extLst>
          </p:cNvPr>
          <p:cNvSpPr txBox="1"/>
          <p:nvPr/>
        </p:nvSpPr>
        <p:spPr>
          <a:xfrm>
            <a:off x="0" y="498289"/>
            <a:ext cx="428365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Problem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Setting</a:t>
            </a:r>
            <a:endParaRPr lang="en-CN" sz="3999" dirty="0">
              <a:latin typeface="Avenir Book" panose="02000503020000020003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877BA2-57D7-BE49-93E4-F218CDEBCCB0}"/>
              </a:ext>
            </a:extLst>
          </p:cNvPr>
          <p:cNvGrpSpPr>
            <a:grpSpLocks noChangeAspect="1"/>
          </p:cNvGrpSpPr>
          <p:nvPr/>
        </p:nvGrpSpPr>
        <p:grpSpPr>
          <a:xfrm>
            <a:off x="6171964" y="1331125"/>
            <a:ext cx="6482925" cy="4778298"/>
            <a:chOff x="12644810" y="-389908"/>
            <a:chExt cx="10027447" cy="739082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E73060-5CFF-C748-9AD3-0517A4D3F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24080" y="130805"/>
              <a:ext cx="5222078" cy="293741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E90C7F-F2B8-3846-B3B1-0052F0745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98415" y="1325577"/>
              <a:ext cx="5216400" cy="29342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AB881E5-3FEF-A74F-B54F-204E09AFA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44810" y="2198749"/>
              <a:ext cx="5216400" cy="29342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0406879-E1FB-C540-9B09-E0508E030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86094" y="4066688"/>
              <a:ext cx="5216400" cy="293422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7446D96-C4DB-064D-BC9B-21AF3A5DA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55857" y="2944445"/>
              <a:ext cx="5216400" cy="29342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65DD4B5-F52E-F949-8635-2D8746C04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70359" y="-389908"/>
              <a:ext cx="5216400" cy="2934225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E1A4F66-1CBD-684C-B259-0E86685CD0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1964" y="5967910"/>
            <a:ext cx="916652" cy="87591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4A8412F-29E9-6F43-9F4A-03FBBA64672F}"/>
              </a:ext>
            </a:extLst>
          </p:cNvPr>
          <p:cNvSpPr txBox="1"/>
          <p:nvPr/>
        </p:nvSpPr>
        <p:spPr>
          <a:xfrm>
            <a:off x="3703954" y="5867256"/>
            <a:ext cx="2396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Physical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Validity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F69A7E-C5FE-A64D-BB52-8CF87A8411C2}"/>
              </a:ext>
            </a:extLst>
          </p:cNvPr>
          <p:cNvGrpSpPr/>
          <p:nvPr/>
        </p:nvGrpSpPr>
        <p:grpSpPr>
          <a:xfrm>
            <a:off x="60275" y="2846752"/>
            <a:ext cx="4792166" cy="1735295"/>
            <a:chOff x="-7630587" y="759400"/>
            <a:chExt cx="5579214" cy="190870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426CA33-2EB6-AB41-B0A0-3153B7F2E7C2}"/>
                </a:ext>
              </a:extLst>
            </p:cNvPr>
            <p:cNvGrpSpPr/>
            <p:nvPr/>
          </p:nvGrpSpPr>
          <p:grpSpPr>
            <a:xfrm>
              <a:off x="-7630587" y="759400"/>
              <a:ext cx="5579214" cy="1908709"/>
              <a:chOff x="-7630587" y="759400"/>
              <a:chExt cx="5579214" cy="1908709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2165F1F-3948-7942-9D32-E71297607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23846" y="888787"/>
                <a:ext cx="2772473" cy="1559515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371C01B-D590-AB41-87FB-8A4118857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6056146" y="888787"/>
                <a:ext cx="2782156" cy="1564962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C64BC80-DA55-6B44-9E51-C4792FCDB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630587" y="759400"/>
                <a:ext cx="3393261" cy="1908709"/>
              </a:xfrm>
              <a:prstGeom prst="rect">
                <a:avLst/>
              </a:prstGeom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37CAB5C-C2EB-DE4F-AE3B-9CFC9158CF35}"/>
                </a:ext>
              </a:extLst>
            </p:cNvPr>
            <p:cNvSpPr/>
            <p:nvPr/>
          </p:nvSpPr>
          <p:spPr>
            <a:xfrm>
              <a:off x="-6615902" y="1162896"/>
              <a:ext cx="3903453" cy="1184868"/>
            </a:xfrm>
            <a:prstGeom prst="rect">
              <a:avLst/>
            </a:prstGeom>
            <a:solidFill>
              <a:schemeClr val="bg1">
                <a:lumMod val="85000"/>
                <a:alpha val="23000"/>
              </a:schemeClr>
            </a:solidFill>
            <a:ln w="762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extLst>
      <p:ext uri="{BB962C8B-B14F-4D97-AF65-F5344CB8AC3E}">
        <p14:creationId xmlns:p14="http://schemas.microsoft.com/office/powerpoint/2010/main" val="51963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1C0B49-9243-9547-A567-31FD7369914D}"/>
                  </a:ext>
                </a:extLst>
              </p:cNvPr>
              <p:cNvSpPr txBox="1"/>
              <p:nvPr/>
            </p:nvSpPr>
            <p:spPr>
              <a:xfrm>
                <a:off x="6416675" y="6319710"/>
                <a:ext cx="6678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latin typeface="Avenir Book" panose="02000503020000020003" pitchFamily="2" charset="0"/>
                  </a:rPr>
                  <a:t>Simulation</a:t>
                </a:r>
                <a:r>
                  <a:rPr lang="zh-CN" altLang="en-US" sz="3200" dirty="0">
                    <a:latin typeface="Avenir Book" panose="02000503020000020003" pitchFamily="2" charset="0"/>
                  </a:rPr>
                  <a:t> </a:t>
                </a:r>
                <a:r>
                  <a:rPr lang="en-US" altLang="zh-CN" sz="3200" dirty="0">
                    <a:latin typeface="Avenir Book" panose="02000503020000020003" pitchFamily="2" charset="0"/>
                  </a:rPr>
                  <a:t>Timestep</a:t>
                </a:r>
                <a:r>
                  <a:rPr lang="zh-CN" altLang="en-US" sz="3200" dirty="0">
                    <a:latin typeface="Avenir Book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CN" sz="32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1C0B49-9243-9547-A567-31FD73699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75" y="6319710"/>
                <a:ext cx="6678734" cy="584775"/>
              </a:xfrm>
              <a:prstGeom prst="rect">
                <a:avLst/>
              </a:prstGeom>
              <a:blipFill>
                <a:blip r:embed="rId5"/>
                <a:stretch>
                  <a:fillRect t="-12766" b="-319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35717DD-8310-7F44-9497-4BA677829A13}"/>
              </a:ext>
            </a:extLst>
          </p:cNvPr>
          <p:cNvGrpSpPr>
            <a:grpSpLocks noChangeAspect="1"/>
          </p:cNvGrpSpPr>
          <p:nvPr/>
        </p:nvGrpSpPr>
        <p:grpSpPr>
          <a:xfrm>
            <a:off x="-380027" y="2654419"/>
            <a:ext cx="5678438" cy="1817104"/>
            <a:chOff x="16152820" y="-67508"/>
            <a:chExt cx="7962320" cy="23211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A08D04-F1A6-3041-A3EB-7FA158D42AB7}"/>
                </a:ext>
              </a:extLst>
            </p:cNvPr>
            <p:cNvSpPr/>
            <p:nvPr/>
          </p:nvSpPr>
          <p:spPr>
            <a:xfrm>
              <a:off x="17495520" y="573148"/>
              <a:ext cx="5486400" cy="1418936"/>
            </a:xfrm>
            <a:prstGeom prst="rect">
              <a:avLst/>
            </a:prstGeom>
            <a:solidFill>
              <a:schemeClr val="bg1">
                <a:lumMod val="85000"/>
                <a:alpha val="36000"/>
              </a:schemeClr>
            </a:solidFill>
            <a:ln w="571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51DAED-20A6-1547-BE89-29899E655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69054" y="-67508"/>
              <a:ext cx="4051877" cy="2279180"/>
            </a:xfrm>
            <a:prstGeom prst="rect">
              <a:avLst/>
            </a:prstGeom>
            <a:effectLst>
              <a:softEdge rad="381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CC64B0-BDA7-F944-B129-84C87E8F4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152820" y="-25518"/>
              <a:ext cx="4051877" cy="2279180"/>
            </a:xfrm>
            <a:prstGeom prst="rect">
              <a:avLst/>
            </a:prstGeom>
            <a:effectLst>
              <a:softEdge rad="381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EC9B41-B17D-7A48-B1BF-AAD7698F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063263" y="-67508"/>
              <a:ext cx="4051877" cy="2279180"/>
            </a:xfrm>
            <a:prstGeom prst="rect">
              <a:avLst/>
            </a:prstGeom>
            <a:effectLst>
              <a:softEdge rad="38100"/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C09E165-55AE-D749-B6A2-AB39DCB15990}"/>
              </a:ext>
            </a:extLst>
          </p:cNvPr>
          <p:cNvSpPr txBox="1"/>
          <p:nvPr/>
        </p:nvSpPr>
        <p:spPr>
          <a:xfrm>
            <a:off x="577538" y="4647795"/>
            <a:ext cx="399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Observed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Examples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6F6E05-323A-124A-A408-A65CB78E4140}"/>
              </a:ext>
            </a:extLst>
          </p:cNvPr>
          <p:cNvCxnSpPr>
            <a:cxnSpLocks/>
          </p:cNvCxnSpPr>
          <p:nvPr/>
        </p:nvCxnSpPr>
        <p:spPr>
          <a:xfrm>
            <a:off x="5405732" y="3714400"/>
            <a:ext cx="1390085" cy="0"/>
          </a:xfrm>
          <a:prstGeom prst="straightConnector1">
            <a:avLst/>
          </a:prstGeom>
          <a:ln w="2032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380424-BDDD-DC4D-B29D-F66C2356E0B9}"/>
              </a:ext>
            </a:extLst>
          </p:cNvPr>
          <p:cNvSpPr txBox="1"/>
          <p:nvPr/>
        </p:nvSpPr>
        <p:spPr>
          <a:xfrm>
            <a:off x="0" y="498289"/>
            <a:ext cx="4283658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999" dirty="0">
                <a:latin typeface="Avenir Book" panose="02000503020000020003" pitchFamily="2" charset="0"/>
              </a:rPr>
              <a:t>Problem</a:t>
            </a:r>
            <a:r>
              <a:rPr lang="zh-CN" altLang="en-US" sz="3999" dirty="0"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latin typeface="Avenir Book" panose="02000503020000020003" pitchFamily="2" charset="0"/>
              </a:rPr>
              <a:t>Setting</a:t>
            </a:r>
            <a:endParaRPr lang="en-CN" sz="3999" dirty="0">
              <a:latin typeface="Avenir Book" panose="02000503020000020003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86360F-43FE-8547-9226-6B8584287280}"/>
              </a:ext>
            </a:extLst>
          </p:cNvPr>
          <p:cNvGrpSpPr>
            <a:grpSpLocks noChangeAspect="1"/>
          </p:cNvGrpSpPr>
          <p:nvPr/>
        </p:nvGrpSpPr>
        <p:grpSpPr>
          <a:xfrm>
            <a:off x="6171964" y="1331125"/>
            <a:ext cx="6482925" cy="4778298"/>
            <a:chOff x="12644810" y="-389908"/>
            <a:chExt cx="10027447" cy="73908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E016D1-5227-624C-93A0-21BB6498B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824080" y="130805"/>
              <a:ext cx="5222078" cy="293741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99B9EB-A231-8447-B7E5-C8660F92B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598415" y="1325577"/>
              <a:ext cx="5216400" cy="29342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484AA9-F658-AD4A-95BC-D9738AE71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644810" y="2198749"/>
              <a:ext cx="5216400" cy="29342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5FCD86-733D-7A43-8F9E-6B6AD476A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486094" y="4066688"/>
              <a:ext cx="5216400" cy="29342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5B47F0F-FD80-184C-9BD6-6157451C2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455857" y="2944445"/>
              <a:ext cx="5216400" cy="29342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633FB23-9F1F-DA4E-AEDA-FA87F24CA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870359" y="-389908"/>
              <a:ext cx="5216400" cy="293422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B0AD2E8-1835-CC43-AAE4-CAF19BCFB9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1964" y="5967910"/>
            <a:ext cx="916652" cy="8759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C54A50-FE6E-A04D-8E74-5182887C887C}"/>
              </a:ext>
            </a:extLst>
          </p:cNvPr>
          <p:cNvSpPr txBox="1"/>
          <p:nvPr/>
        </p:nvSpPr>
        <p:spPr>
          <a:xfrm>
            <a:off x="3703954" y="5867256"/>
            <a:ext cx="2396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Avenir Book" panose="02000503020000020003" pitchFamily="2" charset="0"/>
              </a:rPr>
              <a:t>Physical</a:t>
            </a:r>
            <a:r>
              <a:rPr lang="zh-CN" altLang="en-US" sz="3200" dirty="0">
                <a:latin typeface="Avenir Book" panose="02000503020000020003" pitchFamily="2" charset="0"/>
              </a:rPr>
              <a:t> </a:t>
            </a:r>
            <a:r>
              <a:rPr lang="en-US" altLang="zh-CN" sz="3200" dirty="0">
                <a:latin typeface="Avenir Book" panose="02000503020000020003" pitchFamily="2" charset="0"/>
              </a:rPr>
              <a:t>Validity</a:t>
            </a:r>
            <a:endParaRPr lang="en-CN" sz="3200" dirty="0">
              <a:latin typeface="Avenir Book" panose="0200050302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8D7545-1148-5742-93EA-BB6380D7CCBE}"/>
              </a:ext>
            </a:extLst>
          </p:cNvPr>
          <p:cNvSpPr/>
          <p:nvPr/>
        </p:nvSpPr>
        <p:spPr>
          <a:xfrm>
            <a:off x="0" y="1"/>
            <a:ext cx="12833350" cy="721836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999" b="1" dirty="0">
                <a:solidFill>
                  <a:schemeClr val="accent2"/>
                </a:solidFill>
                <a:latin typeface="Avenir Book" panose="02000503020000020003" pitchFamily="2" charset="0"/>
              </a:rPr>
              <a:t>Challenges:</a:t>
            </a:r>
            <a:r>
              <a:rPr lang="zh-CN" altLang="en-US" sz="3999" b="1" dirty="0">
                <a:solidFill>
                  <a:schemeClr val="accent2"/>
                </a:solidFill>
                <a:latin typeface="Avenir Book" panose="02000503020000020003" pitchFamily="2" charset="0"/>
              </a:rPr>
              <a:t> </a:t>
            </a:r>
            <a:endParaRPr lang="en-US" altLang="zh-CN" sz="3999" b="1" dirty="0">
              <a:solidFill>
                <a:schemeClr val="accent2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altLang="zh-CN" sz="3999" dirty="0">
                <a:solidFill>
                  <a:schemeClr val="tx1"/>
                </a:solidFill>
                <a:latin typeface="Avenir Book" panose="02000503020000020003" pitchFamily="2" charset="0"/>
              </a:rPr>
              <a:t>Few-shot</a:t>
            </a:r>
            <a:r>
              <a:rPr lang="zh-CN" altLang="en-US" sz="3999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solidFill>
                  <a:schemeClr val="tx1"/>
                </a:solidFill>
                <a:latin typeface="Avenir Book" panose="02000503020000020003" pitchFamily="2" charset="0"/>
              </a:rPr>
              <a:t>generation</a:t>
            </a:r>
          </a:p>
          <a:p>
            <a:pPr algn="ctr"/>
            <a:r>
              <a:rPr lang="en-US" altLang="zh-CN" sz="3999" dirty="0">
                <a:solidFill>
                  <a:schemeClr val="tx1"/>
                </a:solidFill>
                <a:latin typeface="Avenir Book" panose="02000503020000020003" pitchFamily="2" charset="0"/>
              </a:rPr>
              <a:t>Physically-aware</a:t>
            </a:r>
            <a:r>
              <a:rPr lang="zh-CN" altLang="en-US" sz="3999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solidFill>
                  <a:schemeClr val="tx1"/>
                </a:solidFill>
                <a:latin typeface="Avenir Book" panose="02000503020000020003" pitchFamily="2" charset="0"/>
              </a:rPr>
              <a:t>articulated</a:t>
            </a:r>
            <a:r>
              <a:rPr lang="zh-CN" altLang="en-US" sz="3999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solidFill>
                  <a:schemeClr val="tx1"/>
                </a:solidFill>
                <a:latin typeface="Avenir Book" panose="02000503020000020003" pitchFamily="2" charset="0"/>
              </a:rPr>
              <a:t>mesh</a:t>
            </a:r>
            <a:r>
              <a:rPr lang="zh-CN" altLang="en-US" sz="3999" dirty="0">
                <a:solidFill>
                  <a:schemeClr val="tx1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999" dirty="0">
                <a:solidFill>
                  <a:schemeClr val="tx1"/>
                </a:solidFill>
                <a:latin typeface="Avenir Book" panose="02000503020000020003" pitchFamily="2" charset="0"/>
              </a:rPr>
              <a:t>generation</a:t>
            </a:r>
          </a:p>
        </p:txBody>
      </p:sp>
    </p:spTree>
    <p:extLst>
      <p:ext uri="{BB962C8B-B14F-4D97-AF65-F5344CB8AC3E}">
        <p14:creationId xmlns:p14="http://schemas.microsoft.com/office/powerpoint/2010/main" val="17714887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0.5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6|0.4|0.5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5|0.9|1|0.9|1|2.5|2.6|0.7|0.7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0.8|1.5|0.9|0.4|0.4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|0.8|0.6|1.5|0.6|0.6|0.5|0.6|0.4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7|3|0.5|0.9|2.2|2.1|0.8|0.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1.5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7907</TotalTime>
  <Words>876</Words>
  <Application>Microsoft Macintosh PowerPoint</Application>
  <PresentationFormat>Custom</PresentationFormat>
  <Paragraphs>156</Paragraphs>
  <Slides>34</Slides>
  <Notes>25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NimbusRomNo9L</vt:lpstr>
      <vt:lpstr>Arial</vt:lpstr>
      <vt:lpstr>Avenir Book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 Xueyi</dc:creator>
  <cp:lastModifiedBy>Xueyi Liu</cp:lastModifiedBy>
  <cp:revision>63</cp:revision>
  <dcterms:created xsi:type="dcterms:W3CDTF">2022-11-15T07:54:01Z</dcterms:created>
  <dcterms:modified xsi:type="dcterms:W3CDTF">2023-08-31T20:41:24Z</dcterms:modified>
</cp:coreProperties>
</file>